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76883" y="541019"/>
            <a:ext cx="2389631" cy="50444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706240" y="9852228"/>
            <a:ext cx="153670" cy="22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39.png"/><Relationship Id="rId5" Type="http://schemas.openxmlformats.org/officeDocument/2006/relationships/image" Target="../media/image40.jpg"/><Relationship Id="rId6" Type="http://schemas.openxmlformats.org/officeDocument/2006/relationships/image" Target="../media/image41.png"/><Relationship Id="rId7" Type="http://schemas.openxmlformats.org/officeDocument/2006/relationships/image" Target="../media/image7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7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2.png"/><Relationship Id="rId5" Type="http://schemas.openxmlformats.org/officeDocument/2006/relationships/image" Target="../media/image43.jpg"/><Relationship Id="rId6" Type="http://schemas.openxmlformats.org/officeDocument/2006/relationships/image" Target="../media/image44.png"/><Relationship Id="rId7" Type="http://schemas.openxmlformats.org/officeDocument/2006/relationships/image" Target="../media/image7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5.png"/><Relationship Id="rId5" Type="http://schemas.openxmlformats.org/officeDocument/2006/relationships/image" Target="../media/image46.png"/><Relationship Id="rId6" Type="http://schemas.openxmlformats.org/officeDocument/2006/relationships/image" Target="../media/image47.png"/><Relationship Id="rId7" Type="http://schemas.openxmlformats.org/officeDocument/2006/relationships/image" Target="../media/image7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8.png"/><Relationship Id="rId5" Type="http://schemas.openxmlformats.org/officeDocument/2006/relationships/image" Target="../media/image49.jpg"/><Relationship Id="rId6" Type="http://schemas.openxmlformats.org/officeDocument/2006/relationships/image" Target="../media/image50.png"/><Relationship Id="rId7" Type="http://schemas.openxmlformats.org/officeDocument/2006/relationships/image" Target="../media/image51.png"/><Relationship Id="rId8" Type="http://schemas.openxmlformats.org/officeDocument/2006/relationships/image" Target="../media/image52.jpg"/><Relationship Id="rId9" Type="http://schemas.openxmlformats.org/officeDocument/2006/relationships/image" Target="../media/image53.png"/><Relationship Id="rId10" Type="http://schemas.openxmlformats.org/officeDocument/2006/relationships/image" Target="../media/image7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54.png"/><Relationship Id="rId5" Type="http://schemas.openxmlformats.org/officeDocument/2006/relationships/image" Target="../media/image55.jpg"/><Relationship Id="rId6" Type="http://schemas.openxmlformats.org/officeDocument/2006/relationships/image" Target="../media/image56.png"/><Relationship Id="rId7" Type="http://schemas.openxmlformats.org/officeDocument/2006/relationships/image" Target="../media/image7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57.png"/><Relationship Id="rId5" Type="http://schemas.openxmlformats.org/officeDocument/2006/relationships/image" Target="../media/image58.jpg"/><Relationship Id="rId6" Type="http://schemas.openxmlformats.org/officeDocument/2006/relationships/image" Target="../media/image59.png"/><Relationship Id="rId7" Type="http://schemas.openxmlformats.org/officeDocument/2006/relationships/image" Target="../media/image7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60.png"/><Relationship Id="rId5" Type="http://schemas.openxmlformats.org/officeDocument/2006/relationships/image" Target="../media/image61.jpg"/><Relationship Id="rId6" Type="http://schemas.openxmlformats.org/officeDocument/2006/relationships/image" Target="../media/image62.png"/><Relationship Id="rId7" Type="http://schemas.openxmlformats.org/officeDocument/2006/relationships/image" Target="../media/image7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jp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jpg"/><Relationship Id="rId10" Type="http://schemas.openxmlformats.org/officeDocument/2006/relationships/image" Target="../media/image7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14.png"/><Relationship Id="rId5" Type="http://schemas.openxmlformats.org/officeDocument/2006/relationships/image" Target="../media/image15.jp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jpg"/><Relationship Id="rId9" Type="http://schemas.openxmlformats.org/officeDocument/2006/relationships/image" Target="../media/image19.png"/><Relationship Id="rId10" Type="http://schemas.openxmlformats.org/officeDocument/2006/relationships/image" Target="../media/image7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7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20.png"/><Relationship Id="rId5" Type="http://schemas.openxmlformats.org/officeDocument/2006/relationships/image" Target="../media/image21.jpg"/><Relationship Id="rId6" Type="http://schemas.openxmlformats.org/officeDocument/2006/relationships/image" Target="../media/image22.png"/><Relationship Id="rId7" Type="http://schemas.openxmlformats.org/officeDocument/2006/relationships/image" Target="../media/image23.png"/><Relationship Id="rId8" Type="http://schemas.openxmlformats.org/officeDocument/2006/relationships/image" Target="../media/image7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24.png"/><Relationship Id="rId5" Type="http://schemas.openxmlformats.org/officeDocument/2006/relationships/image" Target="../media/image25.jpg"/><Relationship Id="rId6" Type="http://schemas.openxmlformats.org/officeDocument/2006/relationships/image" Target="../media/image26.png"/><Relationship Id="rId7" Type="http://schemas.openxmlformats.org/officeDocument/2006/relationships/image" Target="../media/image7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7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27.png"/><Relationship Id="rId5" Type="http://schemas.openxmlformats.org/officeDocument/2006/relationships/image" Target="../media/image28.jp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image" Target="../media/image31.jpg"/><Relationship Id="rId9" Type="http://schemas.openxmlformats.org/officeDocument/2006/relationships/image" Target="../media/image32.png"/><Relationship Id="rId10" Type="http://schemas.openxmlformats.org/officeDocument/2006/relationships/image" Target="../media/image7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33.png"/><Relationship Id="rId5" Type="http://schemas.openxmlformats.org/officeDocument/2006/relationships/image" Target="../media/image34.jpg"/><Relationship Id="rId6" Type="http://schemas.openxmlformats.org/officeDocument/2006/relationships/image" Target="../media/image35.png"/><Relationship Id="rId7" Type="http://schemas.openxmlformats.org/officeDocument/2006/relationships/image" Target="../media/image36.png"/><Relationship Id="rId8" Type="http://schemas.openxmlformats.org/officeDocument/2006/relationships/image" Target="../media/image37.jpg"/><Relationship Id="rId9" Type="http://schemas.openxmlformats.org/officeDocument/2006/relationships/image" Target="../media/image38.png"/><Relationship Id="rId10" Type="http://schemas.openxmlformats.org/officeDocument/2006/relationships/image" Target="../media/image7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5928" y="504546"/>
            <a:ext cx="138874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</a:t>
            </a:r>
            <a:r>
              <a:rPr dirty="0" sz="1400" i="1">
                <a:latin typeface="Lucida Calligraphy"/>
                <a:cs typeface="Lucida Calligraphy"/>
              </a:rPr>
              <a:t>four:  </a:t>
            </a:r>
            <a:r>
              <a:rPr dirty="0" sz="1400" spc="-5" i="1">
                <a:latin typeface="Lucida Calligraphy"/>
                <a:cs typeface="Lucida Calligraphy"/>
              </a:rPr>
              <a:t>Logic</a:t>
            </a:r>
            <a:r>
              <a:rPr dirty="0" sz="1400" spc="-6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Families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1156901"/>
            <a:ext cx="5302885" cy="6989445"/>
          </a:xfrm>
          <a:prstGeom prst="rect">
            <a:avLst/>
          </a:prstGeom>
        </p:spPr>
        <p:txBody>
          <a:bodyPr wrap="square" lIns="0" tIns="142875" rIns="0" bIns="0" rtlCol="0" vert="horz">
            <a:spAutoFit/>
          </a:bodyPr>
          <a:lstStyle/>
          <a:p>
            <a:pPr marL="697865" indent="-228600">
              <a:lnSpc>
                <a:spcPct val="100000"/>
              </a:lnSpc>
              <a:spcBef>
                <a:spcPts val="1125"/>
              </a:spcBef>
              <a:buFont typeface="Wingdings"/>
              <a:buChar char=""/>
              <a:tabLst>
                <a:tab pos="698500" algn="l"/>
              </a:tabLst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Introduction</a:t>
            </a:r>
            <a:endParaRPr sz="1600">
              <a:latin typeface="Times New Roman"/>
              <a:cs typeface="Times New Roman"/>
            </a:endParaRPr>
          </a:p>
          <a:p>
            <a:pPr algn="just" marL="12700" marR="5080" indent="220345">
              <a:lnSpc>
                <a:spcPct val="95800"/>
              </a:lnSpc>
              <a:spcBef>
                <a:spcPts val="975"/>
              </a:spcBef>
            </a:pPr>
            <a:r>
              <a:rPr dirty="0" sz="1400" spc="-5">
                <a:latin typeface="Times New Roman"/>
                <a:cs typeface="Times New Roman"/>
              </a:rPr>
              <a:t>Digital integrated circuits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produced using several different circuit  configurations </a:t>
            </a:r>
            <a:r>
              <a:rPr dirty="0" sz="1400" spc="-10">
                <a:latin typeface="Times New Roman"/>
                <a:cs typeface="Times New Roman"/>
              </a:rPr>
              <a:t>and production </a:t>
            </a:r>
            <a:r>
              <a:rPr dirty="0" sz="1400" spc="-5">
                <a:latin typeface="Times New Roman"/>
                <a:cs typeface="Times New Roman"/>
              </a:rPr>
              <a:t>technologies. Each such approach is </a:t>
            </a:r>
            <a:r>
              <a:rPr dirty="0" sz="1400" spc="-10">
                <a:latin typeface="Times New Roman"/>
                <a:cs typeface="Times New Roman"/>
              </a:rPr>
              <a:t>called 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specific logic family. The </a:t>
            </a:r>
            <a:r>
              <a:rPr dirty="0" sz="1400">
                <a:latin typeface="Times New Roman"/>
                <a:cs typeface="Times New Roman"/>
              </a:rPr>
              <a:t>idea is </a:t>
            </a:r>
            <a:r>
              <a:rPr dirty="0" sz="1400" spc="-5">
                <a:latin typeface="Times New Roman"/>
                <a:cs typeface="Times New Roman"/>
              </a:rPr>
              <a:t>that different logic functions, when  fabricated in the form </a:t>
            </a:r>
            <a:r>
              <a:rPr dirty="0" sz="1400">
                <a:latin typeface="Times New Roman"/>
                <a:cs typeface="Times New Roman"/>
              </a:rPr>
              <a:t>of an IC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same </a:t>
            </a:r>
            <a:r>
              <a:rPr dirty="0" sz="1400" spc="-5">
                <a:latin typeface="Times New Roman"/>
                <a:cs typeface="Times New Roman"/>
              </a:rPr>
              <a:t>approach,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in other </a:t>
            </a:r>
            <a:r>
              <a:rPr dirty="0" sz="1400" spc="-10">
                <a:latin typeface="Times New Roman"/>
                <a:cs typeface="Times New Roman"/>
              </a:rPr>
              <a:t>words  </a:t>
            </a:r>
            <a:r>
              <a:rPr dirty="0" sz="1400" spc="-5">
                <a:latin typeface="Times New Roman"/>
                <a:cs typeface="Times New Roman"/>
              </a:rPr>
              <a:t>belonging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same logic family, will have identical electrical  characteristics. These characteristics include supply </a:t>
            </a:r>
            <a:r>
              <a:rPr dirty="0" sz="1400">
                <a:latin typeface="Times New Roman"/>
                <a:cs typeface="Times New Roman"/>
              </a:rPr>
              <a:t>voltage </a:t>
            </a:r>
            <a:r>
              <a:rPr dirty="0" sz="1400" spc="-5">
                <a:latin typeface="Times New Roman"/>
                <a:cs typeface="Times New Roman"/>
              </a:rPr>
              <a:t>range, speed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response, </a:t>
            </a:r>
            <a:r>
              <a:rPr dirty="0" sz="1400">
                <a:latin typeface="Times New Roman"/>
                <a:cs typeface="Times New Roman"/>
              </a:rPr>
              <a:t>power </a:t>
            </a:r>
            <a:r>
              <a:rPr dirty="0" sz="1400" spc="-5">
                <a:latin typeface="Times New Roman"/>
                <a:cs typeface="Times New Roman"/>
              </a:rPr>
              <a:t>dissipation, input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output logic levels, current  sourcing and sinking capability, </a:t>
            </a:r>
            <a:r>
              <a:rPr dirty="0" sz="1400">
                <a:latin typeface="Times New Roman"/>
                <a:cs typeface="Times New Roman"/>
              </a:rPr>
              <a:t>fan-out, </a:t>
            </a:r>
            <a:r>
              <a:rPr dirty="0" sz="1400" spc="-5">
                <a:latin typeface="Times New Roman"/>
                <a:cs typeface="Times New Roman"/>
              </a:rPr>
              <a:t>noise margin, </a:t>
            </a:r>
            <a:r>
              <a:rPr dirty="0" sz="1400">
                <a:latin typeface="Times New Roman"/>
                <a:cs typeface="Times New Roman"/>
              </a:rPr>
              <a:t>etc. </a:t>
            </a:r>
            <a:r>
              <a:rPr dirty="0" sz="1400" spc="-5">
                <a:latin typeface="Times New Roman"/>
                <a:cs typeface="Times New Roman"/>
              </a:rPr>
              <a:t>The entire  </a:t>
            </a:r>
            <a:r>
              <a:rPr dirty="0" sz="1400">
                <a:latin typeface="Times New Roman"/>
                <a:cs typeface="Times New Roman"/>
              </a:rPr>
              <a:t>range of </a:t>
            </a:r>
            <a:r>
              <a:rPr dirty="0" sz="1400" spc="-5">
                <a:latin typeface="Times New Roman"/>
                <a:cs typeface="Times New Roman"/>
              </a:rPr>
              <a:t>digital ICs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fabricated using either bipolar devices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metal  oxide semiconductor </a:t>
            </a:r>
            <a:r>
              <a:rPr dirty="0" sz="1400">
                <a:latin typeface="Times New Roman"/>
                <a:cs typeface="Times New Roman"/>
              </a:rPr>
              <a:t>( </a:t>
            </a:r>
            <a:r>
              <a:rPr dirty="0" sz="1400" spc="-5">
                <a:latin typeface="Times New Roman"/>
                <a:cs typeface="Times New Roman"/>
              </a:rPr>
              <a:t>MOS) devices or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combination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two.  Different logic families falling in the first category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called bipolar  families, and </a:t>
            </a:r>
            <a:r>
              <a:rPr dirty="0" sz="1400">
                <a:latin typeface="Times New Roman"/>
                <a:cs typeface="Times New Roman"/>
              </a:rPr>
              <a:t>these </a:t>
            </a:r>
            <a:r>
              <a:rPr dirty="0" sz="1400" spc="-5">
                <a:latin typeface="Times New Roman"/>
                <a:cs typeface="Times New Roman"/>
              </a:rPr>
              <a:t>include Diode Logic </a:t>
            </a:r>
            <a:r>
              <a:rPr dirty="0" sz="1400" spc="-10">
                <a:latin typeface="Times New Roman"/>
                <a:cs typeface="Times New Roman"/>
              </a:rPr>
              <a:t>(DL), </a:t>
            </a:r>
            <a:r>
              <a:rPr dirty="0" sz="1400" spc="-5">
                <a:latin typeface="Times New Roman"/>
                <a:cs typeface="Times New Roman"/>
              </a:rPr>
              <a:t>Resistor Transistor Logic  (RTL), diode transistor logic (DTL), Transistor Transistor logic (TTL),  Emitter </a:t>
            </a:r>
            <a:r>
              <a:rPr dirty="0" sz="1400" spc="-10">
                <a:latin typeface="Times New Roman"/>
                <a:cs typeface="Times New Roman"/>
              </a:rPr>
              <a:t>Coupled </a:t>
            </a:r>
            <a:r>
              <a:rPr dirty="0" sz="1400" spc="-5">
                <a:latin typeface="Times New Roman"/>
                <a:cs typeface="Times New Roman"/>
              </a:rPr>
              <a:t>Logic (ECL), also known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Current Mode Logic  </a:t>
            </a:r>
            <a:r>
              <a:rPr dirty="0" sz="1400">
                <a:latin typeface="Times New Roman"/>
                <a:cs typeface="Times New Roman"/>
              </a:rPr>
              <a:t>(CML),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 spc="-10">
                <a:latin typeface="Times New Roman"/>
                <a:cs typeface="Times New Roman"/>
              </a:rPr>
              <a:t>Integrated </a:t>
            </a:r>
            <a:r>
              <a:rPr dirty="0" sz="1400" spc="-5">
                <a:latin typeface="Times New Roman"/>
                <a:cs typeface="Times New Roman"/>
              </a:rPr>
              <a:t>Injection Logic (I</a:t>
            </a:r>
            <a:r>
              <a:rPr dirty="0" baseline="40123" sz="1350" spc="-7">
                <a:latin typeface="Times New Roman"/>
                <a:cs typeface="Times New Roman"/>
              </a:rPr>
              <a:t>2</a:t>
            </a:r>
            <a:r>
              <a:rPr dirty="0" sz="1400" spc="-5">
                <a:latin typeface="Times New Roman"/>
                <a:cs typeface="Times New Roman"/>
              </a:rPr>
              <a:t>L). The logic families that use  MOS devices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their basis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known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MOS families,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the  prominent members belonging to this </a:t>
            </a:r>
            <a:r>
              <a:rPr dirty="0" sz="1400">
                <a:latin typeface="Times New Roman"/>
                <a:cs typeface="Times New Roman"/>
              </a:rPr>
              <a:t>category are the PMOS </a:t>
            </a:r>
            <a:r>
              <a:rPr dirty="0" sz="1400" spc="-5">
                <a:latin typeface="Times New Roman"/>
                <a:cs typeface="Times New Roman"/>
              </a:rPr>
              <a:t>family  (using P-channel MOSFETs), the NMOS family (using </a:t>
            </a:r>
            <a:r>
              <a:rPr dirty="0" sz="1400">
                <a:latin typeface="Times New Roman"/>
                <a:cs typeface="Times New Roman"/>
              </a:rPr>
              <a:t>N-channel  </a:t>
            </a:r>
            <a:r>
              <a:rPr dirty="0" sz="1400" spc="-5">
                <a:latin typeface="Times New Roman"/>
                <a:cs typeface="Times New Roman"/>
              </a:rPr>
              <a:t>MOSFETs) </a:t>
            </a:r>
            <a:r>
              <a:rPr dirty="0" sz="1400">
                <a:latin typeface="Times New Roman"/>
                <a:cs typeface="Times New Roman"/>
              </a:rPr>
              <a:t>and the </a:t>
            </a:r>
            <a:r>
              <a:rPr dirty="0" sz="1400" spc="-5">
                <a:latin typeface="Times New Roman"/>
                <a:cs typeface="Times New Roman"/>
              </a:rPr>
              <a:t>CMOS family </a:t>
            </a:r>
            <a:r>
              <a:rPr dirty="0" sz="1400">
                <a:latin typeface="Times New Roman"/>
                <a:cs typeface="Times New Roman"/>
              </a:rPr>
              <a:t>(using </a:t>
            </a:r>
            <a:r>
              <a:rPr dirty="0" sz="1400" spc="-5">
                <a:latin typeface="Times New Roman"/>
                <a:cs typeface="Times New Roman"/>
              </a:rPr>
              <a:t>both </a:t>
            </a:r>
            <a:r>
              <a:rPr dirty="0" sz="1400">
                <a:latin typeface="Times New Roman"/>
                <a:cs typeface="Times New Roman"/>
              </a:rPr>
              <a:t>N- and </a:t>
            </a:r>
            <a:r>
              <a:rPr dirty="0" sz="1400" spc="-5">
                <a:latin typeface="Times New Roman"/>
                <a:cs typeface="Times New Roman"/>
              </a:rPr>
              <a:t>P-channel </a:t>
            </a:r>
            <a:r>
              <a:rPr dirty="0" sz="1400">
                <a:latin typeface="Times New Roman"/>
                <a:cs typeface="Times New Roman"/>
              </a:rPr>
              <a:t>devices).  </a:t>
            </a:r>
            <a:r>
              <a:rPr dirty="0" sz="1400" spc="-5">
                <a:latin typeface="Times New Roman"/>
                <a:cs typeface="Times New Roman"/>
              </a:rPr>
              <a:t>The Bi-MOS logic family </a:t>
            </a:r>
            <a:r>
              <a:rPr dirty="0" sz="1400">
                <a:latin typeface="Times New Roman"/>
                <a:cs typeface="Times New Roman"/>
              </a:rPr>
              <a:t>uses </a:t>
            </a:r>
            <a:r>
              <a:rPr dirty="0" sz="1400" spc="-5">
                <a:latin typeface="Times New Roman"/>
                <a:cs typeface="Times New Roman"/>
              </a:rPr>
              <a:t>both bipolar and MOS devices. Of </a:t>
            </a:r>
            <a:r>
              <a:rPr dirty="0" sz="1400">
                <a:latin typeface="Times New Roman"/>
                <a:cs typeface="Times New Roman"/>
              </a:rPr>
              <a:t>all </a:t>
            </a:r>
            <a:r>
              <a:rPr dirty="0" sz="1400" spc="-5">
                <a:latin typeface="Times New Roman"/>
                <a:cs typeface="Times New Roman"/>
              </a:rPr>
              <a:t>the  logic families listed </a:t>
            </a:r>
            <a:r>
              <a:rPr dirty="0" sz="1400">
                <a:latin typeface="Times New Roman"/>
                <a:cs typeface="Times New Roman"/>
              </a:rPr>
              <a:t>above, the </a:t>
            </a:r>
            <a:r>
              <a:rPr dirty="0" sz="1400" spc="-5">
                <a:latin typeface="Times New Roman"/>
                <a:cs typeface="Times New Roman"/>
              </a:rPr>
              <a:t>first three, that </a:t>
            </a:r>
            <a:r>
              <a:rPr dirty="0" sz="1400">
                <a:latin typeface="Times New Roman"/>
                <a:cs typeface="Times New Roman"/>
              </a:rPr>
              <a:t>is, </a:t>
            </a:r>
            <a:r>
              <a:rPr dirty="0" sz="1400" spc="-5">
                <a:latin typeface="Times New Roman"/>
                <a:cs typeface="Times New Roman"/>
              </a:rPr>
              <a:t>diode logic (DL),  resistor transistor logic (RTL) and diode transistor logic (DTL), </a:t>
            </a:r>
            <a:r>
              <a:rPr dirty="0" sz="1400">
                <a:latin typeface="Times New Roman"/>
                <a:cs typeface="Times New Roman"/>
              </a:rPr>
              <a:t>are of  </a:t>
            </a:r>
            <a:r>
              <a:rPr dirty="0" sz="1400" spc="-5">
                <a:latin typeface="Times New Roman"/>
                <a:cs typeface="Times New Roman"/>
              </a:rPr>
              <a:t>historical importance only. Diode logic used diodes and resistors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in  </a:t>
            </a:r>
            <a:r>
              <a:rPr dirty="0" sz="1400">
                <a:latin typeface="Times New Roman"/>
                <a:cs typeface="Times New Roman"/>
              </a:rPr>
              <a:t>fact </a:t>
            </a:r>
            <a:r>
              <a:rPr dirty="0" sz="1400" spc="-10">
                <a:latin typeface="Times New Roman"/>
                <a:cs typeface="Times New Roman"/>
              </a:rPr>
              <a:t>was </a:t>
            </a:r>
            <a:r>
              <a:rPr dirty="0" sz="1400" spc="-5">
                <a:latin typeface="Times New Roman"/>
                <a:cs typeface="Times New Roman"/>
              </a:rPr>
              <a:t>never implemented in integrated circuits. The RTL family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used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>
              <a:lnSpc>
                <a:spcPct val="95800"/>
              </a:lnSpc>
              <a:spcBef>
                <a:spcPts val="1010"/>
              </a:spcBef>
            </a:pPr>
            <a:r>
              <a:rPr dirty="0" sz="1400" spc="-5">
                <a:latin typeface="Times New Roman"/>
                <a:cs typeface="Times New Roman"/>
              </a:rPr>
              <a:t>resistors and bipolar transistors, while the DTL family </a:t>
            </a:r>
            <a:r>
              <a:rPr dirty="0" sz="1400">
                <a:latin typeface="Times New Roman"/>
                <a:cs typeface="Times New Roman"/>
              </a:rPr>
              <a:t>used </a:t>
            </a:r>
            <a:r>
              <a:rPr dirty="0" sz="1400" spc="-5">
                <a:latin typeface="Times New Roman"/>
                <a:cs typeface="Times New Roman"/>
              </a:rPr>
              <a:t>resistors,  diodes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bipolar transistors. Both RTL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DTL </a:t>
            </a:r>
            <a:r>
              <a:rPr dirty="0" sz="1400">
                <a:latin typeface="Times New Roman"/>
                <a:cs typeface="Times New Roman"/>
              </a:rPr>
              <a:t>suffered </a:t>
            </a:r>
            <a:r>
              <a:rPr dirty="0" sz="1400" spc="-5">
                <a:latin typeface="Times New Roman"/>
                <a:cs typeface="Times New Roman"/>
              </a:rPr>
              <a:t>from </a:t>
            </a:r>
            <a:r>
              <a:rPr dirty="0" sz="1400">
                <a:latin typeface="Times New Roman"/>
                <a:cs typeface="Times New Roman"/>
              </a:rPr>
              <a:t>large  </a:t>
            </a:r>
            <a:r>
              <a:rPr dirty="0" sz="1400" spc="-5">
                <a:latin typeface="Times New Roman"/>
                <a:cs typeface="Times New Roman"/>
              </a:rPr>
              <a:t>propagation delay </a:t>
            </a:r>
            <a:r>
              <a:rPr dirty="0" sz="1400">
                <a:latin typeface="Times New Roman"/>
                <a:cs typeface="Times New Roman"/>
              </a:rPr>
              <a:t>owing </a:t>
            </a:r>
            <a:r>
              <a:rPr dirty="0" sz="1400" spc="-5">
                <a:latin typeface="Times New Roman"/>
                <a:cs typeface="Times New Roman"/>
              </a:rPr>
              <a:t>to the need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transistor base </a:t>
            </a:r>
            <a:r>
              <a:rPr dirty="0" sz="1400">
                <a:latin typeface="Times New Roman"/>
                <a:cs typeface="Times New Roman"/>
              </a:rPr>
              <a:t>charge </a:t>
            </a:r>
            <a:r>
              <a:rPr dirty="0" sz="1400" spc="-5">
                <a:latin typeface="Times New Roman"/>
                <a:cs typeface="Times New Roman"/>
              </a:rPr>
              <a:t>to </a:t>
            </a:r>
            <a:r>
              <a:rPr dirty="0" sz="1400" spc="-10">
                <a:latin typeface="Times New Roman"/>
                <a:cs typeface="Times New Roman"/>
              </a:rPr>
              <a:t>leak  </a:t>
            </a:r>
            <a:r>
              <a:rPr dirty="0" sz="1400" spc="-5">
                <a:latin typeface="Times New Roman"/>
                <a:cs typeface="Times New Roman"/>
              </a:rPr>
              <a:t>out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the transistor were to </a:t>
            </a:r>
            <a:r>
              <a:rPr dirty="0" sz="1400">
                <a:latin typeface="Times New Roman"/>
                <a:cs typeface="Times New Roman"/>
              </a:rPr>
              <a:t>switch </a:t>
            </a:r>
            <a:r>
              <a:rPr dirty="0" sz="1400" spc="-5">
                <a:latin typeface="Times New Roman"/>
                <a:cs typeface="Times New Roman"/>
              </a:rPr>
              <a:t>from conducting to </a:t>
            </a:r>
            <a:r>
              <a:rPr dirty="0" sz="1400">
                <a:latin typeface="Times New Roman"/>
                <a:cs typeface="Times New Roman"/>
              </a:rPr>
              <a:t>no </a:t>
            </a:r>
            <a:r>
              <a:rPr dirty="0" sz="1400" spc="-5">
                <a:latin typeface="Times New Roman"/>
                <a:cs typeface="Times New Roman"/>
              </a:rPr>
              <a:t>conducting  state. Figure </a:t>
            </a:r>
            <a:r>
              <a:rPr dirty="0" sz="1400">
                <a:latin typeface="Times New Roman"/>
                <a:cs typeface="Times New Roman"/>
              </a:rPr>
              <a:t>1 </a:t>
            </a:r>
            <a:r>
              <a:rPr dirty="0" sz="1400" spc="-5">
                <a:latin typeface="Times New Roman"/>
                <a:cs typeface="Times New Roman"/>
              </a:rPr>
              <a:t>shows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simplified schematics </a:t>
            </a:r>
            <a:r>
              <a:rPr dirty="0" sz="1400">
                <a:latin typeface="Times New Roman"/>
                <a:cs typeface="Times New Roman"/>
              </a:rPr>
              <a:t>of a two-input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gate  </a:t>
            </a:r>
            <a:r>
              <a:rPr dirty="0" sz="1400" spc="-5">
                <a:latin typeface="Times New Roman"/>
                <a:cs typeface="Times New Roman"/>
              </a:rPr>
              <a:t>using DL [Fig. 1(a)],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two-input NOR gate using RTL [Fig.1(b)] and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two-input NAND </a:t>
            </a:r>
            <a:r>
              <a:rPr dirty="0" sz="1400">
                <a:latin typeface="Times New Roman"/>
                <a:cs typeface="Times New Roman"/>
              </a:rPr>
              <a:t>gate </a:t>
            </a:r>
            <a:r>
              <a:rPr dirty="0" sz="1400" spc="-5">
                <a:latin typeface="Times New Roman"/>
                <a:cs typeface="Times New Roman"/>
              </a:rPr>
              <a:t>using DTL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[Fig.1(c)].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429000" y="9460991"/>
            <a:ext cx="723900" cy="2438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526663" y="9435794"/>
            <a:ext cx="5492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Fig.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1(a)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06851" y="8289035"/>
            <a:ext cx="1793748" cy="10728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06851" y="8289035"/>
            <a:ext cx="1700784" cy="107137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5928" y="504546"/>
            <a:ext cx="138874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</a:t>
            </a:r>
            <a:r>
              <a:rPr dirty="0" sz="1400" i="1">
                <a:latin typeface="Lucida Calligraphy"/>
                <a:cs typeface="Lucida Calligraphy"/>
              </a:rPr>
              <a:t>four:  </a:t>
            </a:r>
            <a:r>
              <a:rPr dirty="0" sz="1400" spc="-5" i="1">
                <a:latin typeface="Lucida Calligraphy"/>
                <a:cs typeface="Lucida Calligraphy"/>
              </a:rPr>
              <a:t>Logic</a:t>
            </a:r>
            <a:r>
              <a:rPr dirty="0" sz="1400" spc="-6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Families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3322" y="8487917"/>
            <a:ext cx="196215" cy="17780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baseline="11111" sz="1500" spc="142">
                <a:latin typeface="Cambria Math"/>
                <a:cs typeface="Cambria Math"/>
              </a:rPr>
              <a:t> </a:t>
            </a:r>
            <a:r>
              <a:rPr dirty="0" sz="800" spc="330">
                <a:latin typeface="Cambria Math"/>
                <a:cs typeface="Cambria Math"/>
              </a:rPr>
              <a:t> 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464686" y="8460994"/>
            <a:ext cx="218440" cy="0"/>
          </a:xfrm>
          <a:custGeom>
            <a:avLst/>
            <a:gdLst/>
            <a:ahLst/>
            <a:cxnLst/>
            <a:rect l="l" t="t" r="r" b="b"/>
            <a:pathLst>
              <a:path w="218439" h="0">
                <a:moveTo>
                  <a:pt x="0" y="0"/>
                </a:moveTo>
                <a:lnTo>
                  <a:pt x="2182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30604" y="8561679"/>
            <a:ext cx="2781300" cy="528320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1400" spc="-5">
                <a:latin typeface="Times New Roman"/>
                <a:cs typeface="Times New Roman"/>
              </a:rPr>
              <a:t>=400/20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20.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00">
                <a:latin typeface="Cambria Math"/>
                <a:cs typeface="Cambria Math"/>
              </a:rPr>
              <a:t>  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350">
                <a:latin typeface="Cambria Math"/>
                <a:cs typeface="Cambria Math"/>
              </a:rPr>
              <a:t>  </a:t>
            </a:r>
            <a:r>
              <a:rPr dirty="0" sz="1400" spc="340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47222" sz="1500" spc="232">
                <a:latin typeface="Cambria Math"/>
                <a:cs typeface="Cambria Math"/>
              </a:rPr>
              <a:t> </a:t>
            </a:r>
            <a:r>
              <a:rPr dirty="0" baseline="41666" sz="1200" spc="562">
                <a:latin typeface="Cambria Math"/>
                <a:cs typeface="Cambria Math"/>
              </a:rPr>
              <a:t>  </a:t>
            </a:r>
            <a:endParaRPr baseline="41666" sz="12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17416" y="9018269"/>
            <a:ext cx="172720" cy="17780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baseline="11111" sz="1500" spc="142">
                <a:latin typeface="Cambria Math"/>
                <a:cs typeface="Cambria Math"/>
              </a:rPr>
              <a:t> </a:t>
            </a:r>
            <a:r>
              <a:rPr dirty="0" sz="800" spc="240">
                <a:latin typeface="Cambria Math"/>
                <a:cs typeface="Cambria Math"/>
              </a:rPr>
              <a:t> 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708780" y="8991345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 h="0">
                <a:moveTo>
                  <a:pt x="0" y="0"/>
                </a:moveTo>
                <a:lnTo>
                  <a:pt x="19507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130604" y="9135617"/>
            <a:ext cx="4691380" cy="6464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639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 marR="5080">
              <a:lnSpc>
                <a:spcPts val="1610"/>
              </a:lnSpc>
              <a:spcBef>
                <a:spcPts val="70"/>
              </a:spcBef>
              <a:buChar char="•"/>
              <a:tabLst>
                <a:tab pos="119380" algn="l"/>
              </a:tabLst>
            </a:pPr>
            <a:r>
              <a:rPr dirty="0" sz="1400" spc="-5">
                <a:latin typeface="Times New Roman"/>
                <a:cs typeface="Times New Roman"/>
              </a:rPr>
              <a:t>Therefore, the 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inputs that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driven </a:t>
            </a:r>
            <a:r>
              <a:rPr dirty="0" sz="1400">
                <a:latin typeface="Times New Roman"/>
                <a:cs typeface="Times New Roman"/>
              </a:rPr>
              <a:t>from a </a:t>
            </a:r>
            <a:r>
              <a:rPr dirty="0" sz="1400" spc="-5">
                <a:latin typeface="Times New Roman"/>
                <a:cs typeface="Times New Roman"/>
              </a:rPr>
              <a:t>single  output=20.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418588" y="1322831"/>
            <a:ext cx="2787395" cy="18333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418588" y="1322831"/>
            <a:ext cx="2689860" cy="18318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177539" y="3029711"/>
            <a:ext cx="1028700" cy="1859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130604" y="2882239"/>
            <a:ext cx="5302885" cy="5677535"/>
          </a:xfrm>
          <a:prstGeom prst="rect">
            <a:avLst/>
          </a:prstGeom>
        </p:spPr>
        <p:txBody>
          <a:bodyPr wrap="square" lIns="0" tIns="131445" rIns="0" bIns="0" rtlCol="0" vert="horz">
            <a:spAutoFit/>
          </a:bodyPr>
          <a:lstStyle/>
          <a:p>
            <a:pPr marL="2376170">
              <a:lnSpc>
                <a:spcPct val="100000"/>
              </a:lnSpc>
              <a:spcBef>
                <a:spcPts val="1035"/>
              </a:spcBef>
            </a:pPr>
            <a:r>
              <a:rPr dirty="0" sz="1400" spc="-5">
                <a:latin typeface="Times New Roman"/>
                <a:cs typeface="Times New Roman"/>
              </a:rPr>
              <a:t>Fig.9</a:t>
            </a:r>
            <a:endParaRPr sz="1400">
              <a:latin typeface="Times New Roman"/>
              <a:cs typeface="Times New Roman"/>
            </a:endParaRPr>
          </a:p>
          <a:p>
            <a:pPr algn="just" marL="12700" marR="6985">
              <a:lnSpc>
                <a:spcPct val="97600"/>
              </a:lnSpc>
              <a:spcBef>
                <a:spcPts val="975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 spc="6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The data sheet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quad </a:t>
            </a:r>
            <a:r>
              <a:rPr dirty="0" sz="1400">
                <a:latin typeface="Times New Roman"/>
                <a:cs typeface="Times New Roman"/>
              </a:rPr>
              <a:t>two-input </a:t>
            </a:r>
            <a:r>
              <a:rPr dirty="0" sz="1400" spc="-5">
                <a:latin typeface="Times New Roman"/>
                <a:cs typeface="Times New Roman"/>
              </a:rPr>
              <a:t>NAND </a:t>
            </a:r>
            <a:r>
              <a:rPr dirty="0" sz="1400">
                <a:latin typeface="Times New Roman"/>
                <a:cs typeface="Times New Roman"/>
              </a:rPr>
              <a:t>gate </a:t>
            </a:r>
            <a:r>
              <a:rPr dirty="0" sz="1400" spc="-5">
                <a:latin typeface="Times New Roman"/>
                <a:cs typeface="Times New Roman"/>
              </a:rPr>
              <a:t>specifies the  following parameters: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  </a:t>
            </a:r>
            <a:r>
              <a:rPr dirty="0" sz="1400" spc="-130">
                <a:latin typeface="Times New Roman"/>
                <a:cs typeface="Times New Roman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 </a:t>
            </a:r>
            <a:r>
              <a:rPr dirty="0" sz="1400" spc="52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 </a:t>
            </a:r>
            <a:r>
              <a:rPr dirty="0" sz="1400" spc="60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60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 </a:t>
            </a: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 </a:t>
            </a:r>
            <a:r>
              <a:rPr dirty="0" sz="1400" spc="62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 </a:t>
            </a:r>
            <a:r>
              <a:rPr dirty="0" sz="1400" spc="62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639"/>
              </a:lnSpc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1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baseline="-16666" sz="1500" spc="352">
                <a:latin typeface="Cambria Math"/>
                <a:cs typeface="Cambria Math"/>
              </a:rPr>
              <a:t> </a:t>
            </a:r>
            <a:r>
              <a:rPr dirty="0" baseline="-16666" sz="1500" spc="517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 </a:t>
            </a:r>
            <a:r>
              <a:rPr dirty="0" sz="1400" spc="62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05">
                <a:latin typeface="Cambria Math"/>
                <a:cs typeface="Cambria Math"/>
              </a:rPr>
              <a:t> </a:t>
            </a:r>
            <a:r>
              <a:rPr dirty="0" sz="1400" spc="71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 </a:t>
            </a:r>
            <a:r>
              <a:rPr dirty="0" sz="1400" spc="62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04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  </a:t>
            </a:r>
            <a:r>
              <a:rPr dirty="0" sz="1400" spc="52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 </a:t>
            </a:r>
            <a:r>
              <a:rPr dirty="0" sz="1400" spc="62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just" marL="12700" marR="5080">
              <a:lnSpc>
                <a:spcPct val="96400"/>
              </a:lnSpc>
              <a:spcBef>
                <a:spcPts val="3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1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 </a:t>
            </a:r>
            <a:r>
              <a:rPr dirty="0" baseline="-16666" sz="1500" spc="69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 </a:t>
            </a:r>
            <a:r>
              <a:rPr dirty="0" sz="1400" spc="60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1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 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 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09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5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and a </a:t>
            </a:r>
            <a:r>
              <a:rPr dirty="0" sz="1400" spc="-5">
                <a:latin typeface="Times New Roman"/>
                <a:cs typeface="Times New Roman"/>
              </a:rPr>
              <a:t>supply  voltage </a:t>
            </a:r>
            <a:r>
              <a:rPr dirty="0" sz="1400">
                <a:latin typeface="Times New Roman"/>
                <a:cs typeface="Times New Roman"/>
              </a:rPr>
              <a:t>range of . </a:t>
            </a:r>
            <a:r>
              <a:rPr dirty="0" sz="1400" spc="-5">
                <a:latin typeface="Times New Roman"/>
                <a:cs typeface="Times New Roman"/>
              </a:rPr>
              <a:t>Determine </a:t>
            </a:r>
            <a:r>
              <a:rPr dirty="0" sz="1400">
                <a:latin typeface="Times New Roman"/>
                <a:cs typeface="Times New Roman"/>
              </a:rPr>
              <a:t>(a) </a:t>
            </a:r>
            <a:r>
              <a:rPr dirty="0" sz="1400" spc="-5">
                <a:latin typeface="Times New Roman"/>
                <a:cs typeface="Times New Roman"/>
              </a:rPr>
              <a:t>the average power dissipation </a:t>
            </a:r>
            <a:r>
              <a:rPr dirty="0" sz="1400">
                <a:latin typeface="Times New Roman"/>
                <a:cs typeface="Times New Roman"/>
              </a:rPr>
              <a:t>of a  </a:t>
            </a:r>
            <a:r>
              <a:rPr dirty="0" sz="1400" spc="-5">
                <a:latin typeface="Times New Roman"/>
                <a:cs typeface="Times New Roman"/>
              </a:rPr>
              <a:t>single NAND gate, </a:t>
            </a:r>
            <a:r>
              <a:rPr dirty="0" sz="1400">
                <a:latin typeface="Times New Roman"/>
                <a:cs typeface="Times New Roman"/>
              </a:rPr>
              <a:t>(b) </a:t>
            </a:r>
            <a:r>
              <a:rPr dirty="0" sz="1400" spc="-5">
                <a:latin typeface="Times New Roman"/>
                <a:cs typeface="Times New Roman"/>
              </a:rPr>
              <a:t>the maximum </a:t>
            </a:r>
            <a:r>
              <a:rPr dirty="0" sz="1400">
                <a:latin typeface="Times New Roman"/>
                <a:cs typeface="Times New Roman"/>
              </a:rPr>
              <a:t>average </a:t>
            </a:r>
            <a:r>
              <a:rPr dirty="0" sz="1400" spc="-5">
                <a:latin typeface="Times New Roman"/>
                <a:cs typeface="Times New Roman"/>
              </a:rPr>
              <a:t>propagation delay </a:t>
            </a:r>
            <a:r>
              <a:rPr dirty="0" sz="1400">
                <a:latin typeface="Times New Roman"/>
                <a:cs typeface="Times New Roman"/>
              </a:rPr>
              <a:t>of a  </a:t>
            </a:r>
            <a:r>
              <a:rPr dirty="0" sz="1400" spc="-5">
                <a:latin typeface="Times New Roman"/>
                <a:cs typeface="Times New Roman"/>
              </a:rPr>
              <a:t>single gate, </a:t>
            </a:r>
            <a:r>
              <a:rPr dirty="0" sz="1400">
                <a:latin typeface="Times New Roman"/>
                <a:cs typeface="Times New Roman"/>
              </a:rPr>
              <a:t>(c) </a:t>
            </a:r>
            <a:r>
              <a:rPr dirty="0" sz="1400" spc="-5">
                <a:latin typeface="Times New Roman"/>
                <a:cs typeface="Times New Roman"/>
              </a:rPr>
              <a:t>the HIGH-state noise margin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(d) </a:t>
            </a:r>
            <a:r>
              <a:rPr dirty="0" sz="1400" spc="-5">
                <a:latin typeface="Times New Roman"/>
                <a:cs typeface="Times New Roman"/>
              </a:rPr>
              <a:t>the LOW-state noise  margin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ts val="1585"/>
              </a:lnSpc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algn="just" marL="254635" indent="-241935">
              <a:lnSpc>
                <a:spcPts val="1650"/>
              </a:lnSpc>
              <a:buAutoNum type="alphaLcParenBoth"/>
              <a:tabLst>
                <a:tab pos="255270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average supply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current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  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  </a:t>
            </a:r>
            <a:r>
              <a:rPr dirty="0" sz="1400" spc="450">
                <a:latin typeface="Cambria Math"/>
                <a:cs typeface="Cambria Math"/>
              </a:rPr>
              <a:t> </a:t>
            </a:r>
            <a:r>
              <a:rPr dirty="0" sz="1400" spc="204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just" marL="52069">
              <a:lnSpc>
                <a:spcPts val="1645"/>
              </a:lnSpc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15">
                <a:latin typeface="Cambria Math"/>
                <a:cs typeface="Cambria Math"/>
              </a:rPr>
              <a:t> </a:t>
            </a:r>
            <a:r>
              <a:rPr dirty="0" sz="1400" spc="72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just" marL="12700">
              <a:lnSpc>
                <a:spcPts val="1614"/>
              </a:lnSpc>
            </a:pPr>
            <a:r>
              <a:rPr dirty="0" sz="1400" spc="-5">
                <a:latin typeface="Times New Roman"/>
                <a:cs typeface="Times New Roman"/>
              </a:rPr>
              <a:t>The supply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voltage </a:t>
            </a:r>
            <a:r>
              <a:rPr dirty="0" sz="1400" spc="535">
                <a:latin typeface="Cambria Math"/>
                <a:cs typeface="Cambria Math"/>
              </a:rPr>
              <a:t> 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just" marL="12700">
              <a:lnSpc>
                <a:spcPts val="1639"/>
              </a:lnSpc>
            </a:pPr>
            <a:r>
              <a:rPr dirty="0" sz="1400" spc="-5">
                <a:latin typeface="Times New Roman"/>
                <a:cs typeface="Times New Roman"/>
              </a:rPr>
              <a:t>Therefore, the power dissipation for </a:t>
            </a:r>
            <a:r>
              <a:rPr dirty="0" sz="1400">
                <a:latin typeface="Times New Roman"/>
                <a:cs typeface="Times New Roman"/>
              </a:rPr>
              <a:t>all </a:t>
            </a:r>
            <a:r>
              <a:rPr dirty="0" sz="1400" spc="-10">
                <a:latin typeface="Times New Roman"/>
                <a:cs typeface="Times New Roman"/>
              </a:rPr>
              <a:t>four </a:t>
            </a:r>
            <a:r>
              <a:rPr dirty="0" sz="1400">
                <a:latin typeface="Times New Roman"/>
                <a:cs typeface="Times New Roman"/>
              </a:rPr>
              <a:t>gates in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ts val="1639"/>
              </a:lnSpc>
            </a:pP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 spc="1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69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930">
                <a:latin typeface="Cambria Math"/>
                <a:cs typeface="Cambria Math"/>
              </a:rPr>
              <a:t> </a:t>
            </a:r>
            <a:r>
              <a:rPr dirty="0" sz="1400" spc="99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just" marL="12700">
              <a:lnSpc>
                <a:spcPts val="1625"/>
              </a:lnSpc>
            </a:pPr>
            <a:r>
              <a:rPr dirty="0" sz="1400" spc="-5">
                <a:latin typeface="Times New Roman"/>
                <a:cs typeface="Times New Roman"/>
              </a:rPr>
              <a:t>The average power dissipation </a:t>
            </a:r>
            <a:r>
              <a:rPr dirty="0" sz="1400">
                <a:latin typeface="Times New Roman"/>
                <a:cs typeface="Times New Roman"/>
              </a:rPr>
              <a:t>per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gate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940">
                <a:latin typeface="Cambria Math"/>
                <a:cs typeface="Cambria Math"/>
              </a:rPr>
              <a:t> </a:t>
            </a:r>
            <a:r>
              <a:rPr dirty="0" sz="1400" spc="99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just" marL="265430" indent="-252729">
              <a:lnSpc>
                <a:spcPts val="1660"/>
              </a:lnSpc>
              <a:buAutoNum type="alphaLcParenBoth" startAt="2"/>
              <a:tabLst>
                <a:tab pos="266065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propagation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delay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409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just" marL="254635" indent="-241935">
              <a:lnSpc>
                <a:spcPct val="100000"/>
              </a:lnSpc>
              <a:spcBef>
                <a:spcPts val="170"/>
              </a:spcBef>
              <a:buAutoNum type="alphaLcParenBoth" startAt="2"/>
              <a:tabLst>
                <a:tab pos="255270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HIGH-state noise margin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–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 </a:t>
            </a:r>
            <a:r>
              <a:rPr dirty="0" sz="1400" spc="509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just" marL="12700">
              <a:lnSpc>
                <a:spcPct val="100000"/>
              </a:lnSpc>
              <a:spcBef>
                <a:spcPts val="138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59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just" marL="265430" indent="-252729">
              <a:lnSpc>
                <a:spcPct val="100000"/>
              </a:lnSpc>
              <a:spcBef>
                <a:spcPts val="210"/>
              </a:spcBef>
              <a:buAutoNum type="alphaLcParenBoth" startAt="4"/>
              <a:tabLst>
                <a:tab pos="266065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LOW-state noise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margin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 </a:t>
            </a:r>
            <a:r>
              <a:rPr dirty="0" sz="1400" spc="62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540">
                <a:latin typeface="Cambria Math"/>
                <a:cs typeface="Cambria Math"/>
              </a:rPr>
              <a:t>  </a:t>
            </a:r>
            <a:r>
              <a:rPr dirty="0" sz="1400" spc="5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 </a:t>
            </a:r>
            <a:r>
              <a:rPr dirty="0" sz="1400" spc="62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just" marL="12700">
              <a:lnSpc>
                <a:spcPct val="100000"/>
              </a:lnSpc>
              <a:spcBef>
                <a:spcPts val="138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59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 marR="11430">
              <a:lnSpc>
                <a:spcPts val="1620"/>
              </a:lnSpc>
              <a:spcBef>
                <a:spcPts val="325"/>
              </a:spcBef>
              <a:tabLst>
                <a:tab pos="1931035" algn="l"/>
              </a:tabLst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/  </a:t>
            </a:r>
            <a:r>
              <a:rPr dirty="0" sz="1400" spc="-5">
                <a:latin typeface="Times New Roman"/>
                <a:cs typeface="Times New Roman"/>
              </a:rPr>
              <a:t>Refer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example1	How many NAND gate inputs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driven  </a:t>
            </a:r>
            <a:r>
              <a:rPr dirty="0" sz="1400">
                <a:latin typeface="Times New Roman"/>
                <a:cs typeface="Times New Roman"/>
              </a:rPr>
              <a:t>from the </a:t>
            </a:r>
            <a:r>
              <a:rPr dirty="0" sz="1400" spc="-5">
                <a:latin typeface="Times New Roman"/>
                <a:cs typeface="Times New Roman"/>
              </a:rPr>
              <a:t>output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NAND </a:t>
            </a:r>
            <a:r>
              <a:rPr dirty="0" sz="1400">
                <a:latin typeface="Times New Roman"/>
                <a:cs typeface="Times New Roman"/>
              </a:rPr>
              <a:t>gate of </a:t>
            </a:r>
            <a:r>
              <a:rPr dirty="0" sz="1400" spc="-5">
                <a:latin typeface="Times New Roman"/>
                <a:cs typeface="Times New Roman"/>
              </a:rPr>
              <a:t>this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type?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ts val="1135"/>
              </a:lnSpc>
            </a:pPr>
            <a:r>
              <a:rPr dirty="0" sz="1050" spc="-30" b="1" i="1">
                <a:latin typeface="Arial"/>
                <a:cs typeface="Arial"/>
              </a:rPr>
              <a:t>Solution</a:t>
            </a:r>
            <a:endParaRPr sz="1050">
              <a:latin typeface="Arial"/>
              <a:cs typeface="Arial"/>
            </a:endParaRPr>
          </a:p>
          <a:p>
            <a:pPr algn="just" marL="12700">
              <a:lnSpc>
                <a:spcPct val="100000"/>
              </a:lnSpc>
              <a:spcBef>
                <a:spcPts val="280"/>
              </a:spcBef>
            </a:pP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645">
                <a:latin typeface="Cambria Math"/>
                <a:cs typeface="Cambria Math"/>
              </a:rPr>
              <a:t> 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50">
                <a:latin typeface="Cambria Math"/>
                <a:cs typeface="Cambria Math"/>
              </a:rPr>
              <a:t>  </a:t>
            </a:r>
            <a:r>
              <a:rPr dirty="0" sz="1400" spc="340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7222" sz="1500" spc="232">
                <a:latin typeface="Cambria Math"/>
                <a:cs typeface="Cambria Math"/>
              </a:rPr>
              <a:t> </a:t>
            </a:r>
            <a:r>
              <a:rPr dirty="0" baseline="41666" sz="1200" spc="705">
                <a:latin typeface="Cambria Math"/>
                <a:cs typeface="Cambria Math"/>
              </a:rPr>
              <a:t>  </a:t>
            </a:r>
            <a:endParaRPr baseline="41666" sz="12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667125" y="9852228"/>
            <a:ext cx="22987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614"/>
              </a:lnSpc>
            </a:pPr>
            <a:r>
              <a:rPr dirty="0" sz="1600" spc="-10">
                <a:latin typeface="Calibri"/>
                <a:cs typeface="Calibri"/>
              </a:rPr>
              <a:t>11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5928" y="504546"/>
            <a:ext cx="138874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</a:t>
            </a:r>
            <a:r>
              <a:rPr dirty="0" sz="1400" i="1">
                <a:latin typeface="Lucida Calligraphy"/>
                <a:cs typeface="Lucida Calligraphy"/>
              </a:rPr>
              <a:t>four:  </a:t>
            </a:r>
            <a:r>
              <a:rPr dirty="0" sz="1400" spc="-5" i="1">
                <a:latin typeface="Lucida Calligraphy"/>
                <a:cs typeface="Lucida Calligraphy"/>
              </a:rPr>
              <a:t>Logic</a:t>
            </a:r>
            <a:r>
              <a:rPr dirty="0" sz="1400" spc="-6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Families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1287525"/>
            <a:ext cx="5302885" cy="825055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algn="just" marL="12700" marR="6350">
              <a:lnSpc>
                <a:spcPct val="96000"/>
              </a:lnSpc>
              <a:spcBef>
                <a:spcPts val="170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Determine the </a:t>
            </a:r>
            <a:r>
              <a:rPr dirty="0" sz="1400">
                <a:latin typeface="Times New Roman"/>
                <a:cs typeface="Times New Roman"/>
              </a:rPr>
              <a:t>fan-out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00">
                <a:latin typeface="Times New Roman"/>
                <a:cs typeface="Times New Roman"/>
              </a:rPr>
              <a:t>IC </a:t>
            </a:r>
            <a:r>
              <a:rPr dirty="0" sz="1400" spc="-5">
                <a:latin typeface="Times New Roman"/>
                <a:cs typeface="Times New Roman"/>
              </a:rPr>
              <a:t>74LS04, given the following data: input  loading factor (HIGH state)=0.5 UL, input loading factor (LOW  state)=0.25 UL, output loading factor (HIGH state)=10 </a:t>
            </a:r>
            <a:r>
              <a:rPr dirty="0" sz="1400" spc="-10">
                <a:latin typeface="Times New Roman"/>
                <a:cs typeface="Times New Roman"/>
              </a:rPr>
              <a:t>UL, </a:t>
            </a:r>
            <a:r>
              <a:rPr dirty="0" sz="1400" spc="-5">
                <a:latin typeface="Times New Roman"/>
                <a:cs typeface="Times New Roman"/>
              </a:rPr>
              <a:t>output  loading factor (LOW state)=5 UL, where </a:t>
            </a:r>
            <a:r>
              <a:rPr dirty="0" sz="1400" spc="-10">
                <a:latin typeface="Times New Roman"/>
                <a:cs typeface="Times New Roman"/>
              </a:rPr>
              <a:t>UL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unit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load.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</a:pPr>
            <a:r>
              <a:rPr dirty="0" sz="1400" spc="-5"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 marL="12700" marR="87630">
              <a:lnSpc>
                <a:spcPts val="1610"/>
              </a:lnSpc>
              <a:spcBef>
                <a:spcPts val="80"/>
              </a:spcBef>
              <a:buChar char="•"/>
              <a:tabLst>
                <a:tab pos="119380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HIGH-state fan-out can be computed from: fan-out=output loading  </a:t>
            </a:r>
            <a:r>
              <a:rPr dirty="0" sz="1400">
                <a:latin typeface="Times New Roman"/>
                <a:cs typeface="Times New Roman"/>
              </a:rPr>
              <a:t>factor </a:t>
            </a:r>
            <a:r>
              <a:rPr dirty="0" sz="1400" spc="-5">
                <a:latin typeface="Times New Roman"/>
                <a:cs typeface="Times New Roman"/>
              </a:rPr>
              <a:t>(HIGH)/input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loading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0"/>
              </a:lnSpc>
            </a:pPr>
            <a:r>
              <a:rPr dirty="0" sz="1400">
                <a:latin typeface="Times New Roman"/>
                <a:cs typeface="Times New Roman"/>
              </a:rPr>
              <a:t>factor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645">
                <a:latin typeface="Cambria Math"/>
                <a:cs typeface="Cambria Math"/>
              </a:rPr>
              <a:t> </a:t>
            </a:r>
            <a:r>
              <a:rPr dirty="0" sz="1400" spc="68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535">
                <a:latin typeface="Cambria Math"/>
                <a:cs typeface="Cambria Math"/>
              </a:rPr>
              <a:t> </a:t>
            </a: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535">
                <a:latin typeface="Cambria Math"/>
                <a:cs typeface="Cambria Math"/>
              </a:rPr>
              <a:t> </a:t>
            </a:r>
            <a:r>
              <a:rPr dirty="0" sz="1400" spc="545">
                <a:latin typeface="Cambria Math"/>
                <a:cs typeface="Cambria Math"/>
              </a:rPr>
              <a:t>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 marR="37465">
              <a:lnSpc>
                <a:spcPts val="1610"/>
              </a:lnSpc>
              <a:spcBef>
                <a:spcPts val="85"/>
              </a:spcBef>
              <a:buChar char="•"/>
              <a:tabLst>
                <a:tab pos="119380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LOW-state fan-out can be computed from: </a:t>
            </a:r>
            <a:r>
              <a:rPr dirty="0" sz="1400">
                <a:latin typeface="Times New Roman"/>
                <a:cs typeface="Times New Roman"/>
              </a:rPr>
              <a:t>fan-out = </a:t>
            </a:r>
            <a:r>
              <a:rPr dirty="0" sz="1400" spc="-5">
                <a:latin typeface="Times New Roman"/>
                <a:cs typeface="Times New Roman"/>
              </a:rPr>
              <a:t>output loading  </a:t>
            </a:r>
            <a:r>
              <a:rPr dirty="0" sz="1400">
                <a:latin typeface="Times New Roman"/>
                <a:cs typeface="Times New Roman"/>
              </a:rPr>
              <a:t>factor </a:t>
            </a:r>
            <a:r>
              <a:rPr dirty="0" sz="1400" spc="-5">
                <a:latin typeface="Times New Roman"/>
                <a:cs typeface="Times New Roman"/>
              </a:rPr>
              <a:t>(LOW)/input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loading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0"/>
              </a:lnSpc>
            </a:pPr>
            <a:r>
              <a:rPr dirty="0" sz="1400">
                <a:latin typeface="Times New Roman"/>
                <a:cs typeface="Times New Roman"/>
              </a:rPr>
              <a:t>factor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7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545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535">
                <a:latin typeface="Cambria Math"/>
                <a:cs typeface="Cambria Math"/>
              </a:rPr>
              <a:t> </a:t>
            </a:r>
            <a:r>
              <a:rPr dirty="0" sz="1400" spc="545">
                <a:latin typeface="Cambria Math"/>
                <a:cs typeface="Cambria Math"/>
              </a:rPr>
              <a:t>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 marR="285750">
              <a:lnSpc>
                <a:spcPts val="1630"/>
              </a:lnSpc>
              <a:spcBef>
                <a:spcPts val="65"/>
              </a:spcBef>
              <a:buChar char="•"/>
              <a:tabLst>
                <a:tab pos="119380" algn="l"/>
              </a:tabLst>
            </a:pPr>
            <a:r>
              <a:rPr dirty="0" sz="1400" spc="-5">
                <a:latin typeface="Times New Roman"/>
                <a:cs typeface="Times New Roman"/>
              </a:rPr>
              <a:t>Since the fan-out in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two cases turns out </a:t>
            </a:r>
            <a:r>
              <a:rPr dirty="0" sz="1400">
                <a:latin typeface="Times New Roman"/>
                <a:cs typeface="Times New Roman"/>
              </a:rPr>
              <a:t>to be </a:t>
            </a:r>
            <a:r>
              <a:rPr dirty="0" sz="1400" spc="-5">
                <a:latin typeface="Times New Roman"/>
                <a:cs typeface="Times New Roman"/>
              </a:rPr>
              <a:t>the same,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follows  that</a:t>
            </a:r>
            <a:r>
              <a:rPr dirty="0" sz="1400">
                <a:latin typeface="Times New Roman"/>
                <a:cs typeface="Times New Roman"/>
              </a:rPr>
              <a:t> the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575"/>
              </a:lnSpc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/ A </a:t>
            </a:r>
            <a:r>
              <a:rPr dirty="0" sz="1400" spc="-5">
                <a:latin typeface="Times New Roman"/>
                <a:cs typeface="Times New Roman"/>
              </a:rPr>
              <a:t>certain TTL gate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has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baseline="-16666" sz="1500" spc="502">
                <a:latin typeface="Cambria Math"/>
                <a:cs typeface="Cambria Math"/>
              </a:rPr>
              <a:t> </a:t>
            </a:r>
            <a:r>
              <a:rPr dirty="0" baseline="-16666" sz="1500" spc="51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 </a:t>
            </a:r>
            <a:r>
              <a:rPr dirty="0" baseline="-16666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204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65">
                <a:latin typeface="Cambria Math"/>
                <a:cs typeface="Cambria Math"/>
              </a:rPr>
              <a:t> </a:t>
            </a:r>
            <a:r>
              <a:rPr dirty="0" sz="1400" spc="220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baseline="-16666" sz="1500" spc="352">
                <a:latin typeface="Cambria Math"/>
                <a:cs typeface="Cambria Math"/>
              </a:rPr>
              <a:t> </a:t>
            </a:r>
            <a:r>
              <a:rPr dirty="0" baseline="-16666" sz="1500" spc="36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15">
                <a:latin typeface="Cambria Math"/>
                <a:cs typeface="Cambria Math"/>
              </a:rPr>
              <a:t> </a:t>
            </a:r>
            <a:r>
              <a:rPr dirty="0" sz="1400" spc="72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baseline="-16666" sz="1500" spc="750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  </a:t>
            </a:r>
            <a:r>
              <a:rPr dirty="0" baseline="-16666" sz="1500" spc="-14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1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 marR="9525">
              <a:lnSpc>
                <a:spcPts val="1620"/>
              </a:lnSpc>
              <a:spcBef>
                <a:spcPts val="80"/>
              </a:spcBef>
            </a:pP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-5">
                <a:latin typeface="Times New Roman"/>
                <a:cs typeface="Times New Roman"/>
              </a:rPr>
              <a:t> Determine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input and output loading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HIGH  and LOW </a:t>
            </a:r>
            <a:r>
              <a:rPr dirty="0" sz="1400">
                <a:latin typeface="Times New Roman"/>
                <a:cs typeface="Times New Roman"/>
              </a:rPr>
              <a:t>states in </a:t>
            </a:r>
            <a:r>
              <a:rPr dirty="0" sz="1400" spc="-5">
                <a:latin typeface="Times New Roman"/>
                <a:cs typeface="Times New Roman"/>
              </a:rPr>
              <a:t>terms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UL.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45"/>
              </a:lnSpc>
            </a:pPr>
            <a:r>
              <a:rPr dirty="0" sz="1400" spc="-5"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 marL="119380" indent="-106680">
              <a:lnSpc>
                <a:spcPts val="1639"/>
              </a:lnSpc>
              <a:buFont typeface="Times New Roman"/>
              <a:buChar char="•"/>
              <a:tabLst>
                <a:tab pos="119380" algn="l"/>
              </a:tabLst>
            </a:pPr>
            <a:endParaRPr sz="1400">
              <a:latin typeface="Cambria Math"/>
              <a:cs typeface="Cambria Math"/>
            </a:endParaRPr>
          </a:p>
          <a:p>
            <a:pPr marL="119380" indent="-106680">
              <a:lnSpc>
                <a:spcPts val="1639"/>
              </a:lnSpc>
              <a:buChar char="•"/>
              <a:tabLst>
                <a:tab pos="119380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input loading </a:t>
            </a:r>
            <a:r>
              <a:rPr dirty="0" sz="1400" spc="-10">
                <a:latin typeface="Times New Roman"/>
                <a:cs typeface="Times New Roman"/>
              </a:rPr>
              <a:t>factor </a:t>
            </a:r>
            <a:r>
              <a:rPr dirty="0" sz="1400" spc="-5">
                <a:latin typeface="Times New Roman"/>
                <a:cs typeface="Times New Roman"/>
              </a:rPr>
              <a:t>(HIGH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state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204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535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19380" indent="-106680">
              <a:lnSpc>
                <a:spcPts val="1645"/>
              </a:lnSpc>
              <a:buChar char="•"/>
              <a:tabLst>
                <a:tab pos="119380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input loading </a:t>
            </a:r>
            <a:r>
              <a:rPr dirty="0" sz="1400" spc="-10">
                <a:latin typeface="Times New Roman"/>
                <a:cs typeface="Times New Roman"/>
              </a:rPr>
              <a:t>factor </a:t>
            </a:r>
            <a:r>
              <a:rPr dirty="0" sz="1400" spc="-5">
                <a:latin typeface="Times New Roman"/>
                <a:cs typeface="Times New Roman"/>
              </a:rPr>
              <a:t>(LOW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state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15">
                <a:latin typeface="Cambria Math"/>
                <a:cs typeface="Cambria Math"/>
              </a:rPr>
              <a:t> </a:t>
            </a:r>
            <a:r>
              <a:rPr dirty="0" sz="1400" spc="72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54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19380" indent="-106680">
              <a:lnSpc>
                <a:spcPts val="1655"/>
              </a:lnSpc>
              <a:buChar char="•"/>
              <a:tabLst>
                <a:tab pos="119380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output loading </a:t>
            </a:r>
            <a:r>
              <a:rPr dirty="0" sz="1400">
                <a:latin typeface="Times New Roman"/>
                <a:cs typeface="Times New Roman"/>
              </a:rPr>
              <a:t>factor </a:t>
            </a:r>
            <a:r>
              <a:rPr dirty="0" sz="1400" spc="-5">
                <a:latin typeface="Times New Roman"/>
                <a:cs typeface="Times New Roman"/>
              </a:rPr>
              <a:t>(HIGH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state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15">
                <a:latin typeface="Cambria Math"/>
                <a:cs typeface="Cambria Math"/>
              </a:rPr>
              <a:t> </a:t>
            </a:r>
            <a:r>
              <a:rPr dirty="0" sz="1400" spc="7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639"/>
              </a:lnSpc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535">
                <a:latin typeface="Cambria Math"/>
                <a:cs typeface="Cambria Math"/>
              </a:rPr>
              <a:t> </a:t>
            </a: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19380" indent="-106680">
              <a:lnSpc>
                <a:spcPts val="1645"/>
              </a:lnSpc>
              <a:buChar char="•"/>
              <a:tabLst>
                <a:tab pos="119380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output loading </a:t>
            </a:r>
            <a:r>
              <a:rPr dirty="0" sz="1400">
                <a:latin typeface="Times New Roman"/>
                <a:cs typeface="Times New Roman"/>
              </a:rPr>
              <a:t>factor </a:t>
            </a:r>
            <a:r>
              <a:rPr dirty="0" sz="1400" spc="-5">
                <a:latin typeface="Times New Roman"/>
                <a:cs typeface="Times New Roman"/>
              </a:rPr>
              <a:t>(LOW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state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15">
                <a:latin typeface="Cambria Math"/>
                <a:cs typeface="Cambria Math"/>
              </a:rPr>
              <a:t> </a:t>
            </a:r>
            <a:r>
              <a:rPr dirty="0" sz="1400" spc="72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535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Times New Roman"/>
              <a:buChar char="•"/>
            </a:pPr>
            <a:endParaRPr sz="1350">
              <a:latin typeface="Times New Roman"/>
              <a:cs typeface="Times New Roman"/>
            </a:endParaRPr>
          </a:p>
          <a:p>
            <a:pPr lvl="1" marL="697865" indent="-228600">
              <a:lnSpc>
                <a:spcPct val="100000"/>
              </a:lnSpc>
              <a:buFont typeface="Wingdings"/>
              <a:buChar char=""/>
              <a:tabLst>
                <a:tab pos="698500" algn="l"/>
              </a:tabLst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Transistor Transistor Logic</a:t>
            </a:r>
            <a:r>
              <a:rPr dirty="0" u="heavy" sz="1600" spc="-10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(TTL)</a:t>
            </a:r>
            <a:endParaRPr sz="1600">
              <a:latin typeface="Times New Roman"/>
              <a:cs typeface="Times New Roman"/>
            </a:endParaRPr>
          </a:p>
          <a:p>
            <a:pPr algn="just" marL="12700" marR="8890" indent="220345">
              <a:lnSpc>
                <a:spcPts val="1610"/>
              </a:lnSpc>
              <a:spcBef>
                <a:spcPts val="1295"/>
              </a:spcBef>
            </a:pPr>
            <a:r>
              <a:rPr dirty="0" sz="1400">
                <a:latin typeface="Times New Roman"/>
                <a:cs typeface="Times New Roman"/>
              </a:rPr>
              <a:t>It is a </a:t>
            </a:r>
            <a:r>
              <a:rPr dirty="0" sz="1400" spc="-5">
                <a:latin typeface="Times New Roman"/>
                <a:cs typeface="Times New Roman"/>
              </a:rPr>
              <a:t>logic family implemented with bipolar process technology </a:t>
            </a:r>
            <a:r>
              <a:rPr dirty="0" sz="1400">
                <a:latin typeface="Times New Roman"/>
                <a:cs typeface="Times New Roman"/>
              </a:rPr>
              <a:t>that  </a:t>
            </a:r>
            <a:r>
              <a:rPr dirty="0" sz="1400" spc="-5">
                <a:latin typeface="Times New Roman"/>
                <a:cs typeface="Times New Roman"/>
              </a:rPr>
              <a:t>combines or integrates NPN transistors, </a:t>
            </a:r>
            <a:r>
              <a:rPr dirty="0" sz="1400">
                <a:latin typeface="Times New Roman"/>
                <a:cs typeface="Times New Roman"/>
              </a:rPr>
              <a:t>PN </a:t>
            </a:r>
            <a:r>
              <a:rPr dirty="0" sz="1400" spc="-5">
                <a:latin typeface="Times New Roman"/>
                <a:cs typeface="Times New Roman"/>
              </a:rPr>
              <a:t>junction diodes and diffused  resistors </a:t>
            </a:r>
            <a:r>
              <a:rPr dirty="0" sz="1400" spc="5">
                <a:latin typeface="Times New Roman"/>
                <a:cs typeface="Times New Roman"/>
              </a:rPr>
              <a:t>in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single monolithic structure to </a:t>
            </a:r>
            <a:r>
              <a:rPr dirty="0" sz="1400">
                <a:latin typeface="Times New Roman"/>
                <a:cs typeface="Times New Roman"/>
              </a:rPr>
              <a:t>get </a:t>
            </a:r>
            <a:r>
              <a:rPr dirty="0" sz="1400" spc="-5">
                <a:latin typeface="Times New Roman"/>
                <a:cs typeface="Times New Roman"/>
              </a:rPr>
              <a:t>the desired logic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function.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>
              <a:latin typeface="Times New Roman"/>
              <a:cs typeface="Times New Roman"/>
            </a:endParaRPr>
          </a:p>
          <a:p>
            <a:pPr marL="240665">
              <a:lnSpc>
                <a:spcPts val="1630"/>
              </a:lnSpc>
            </a:pPr>
            <a:r>
              <a:rPr dirty="0" sz="1400" b="1">
                <a:latin typeface="Times New Roman"/>
                <a:cs typeface="Times New Roman"/>
              </a:rPr>
              <a:t>1- </a:t>
            </a:r>
            <a:r>
              <a:rPr dirty="0" sz="1400" spc="-5" b="1">
                <a:latin typeface="Times New Roman"/>
                <a:cs typeface="Times New Roman"/>
              </a:rPr>
              <a:t>NAND</a:t>
            </a:r>
            <a:r>
              <a:rPr dirty="0" sz="1400" spc="-9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Gate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220345">
              <a:lnSpc>
                <a:spcPct val="96100"/>
              </a:lnSpc>
              <a:spcBef>
                <a:spcPts val="20"/>
              </a:spcBef>
            </a:pPr>
            <a:r>
              <a:rPr dirty="0" sz="1400" spc="-5">
                <a:latin typeface="Times New Roman"/>
                <a:cs typeface="Times New Roman"/>
              </a:rPr>
              <a:t>The NAND </a:t>
            </a:r>
            <a:r>
              <a:rPr dirty="0" sz="1400">
                <a:latin typeface="Times New Roman"/>
                <a:cs typeface="Times New Roman"/>
              </a:rPr>
              <a:t>gate is </a:t>
            </a:r>
            <a:r>
              <a:rPr dirty="0" sz="1400" spc="-5">
                <a:latin typeface="Times New Roman"/>
                <a:cs typeface="Times New Roman"/>
              </a:rPr>
              <a:t>the basic building block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this logic </a:t>
            </a:r>
            <a:r>
              <a:rPr dirty="0" sz="1400" spc="-10">
                <a:latin typeface="Times New Roman"/>
                <a:cs typeface="Times New Roman"/>
              </a:rPr>
              <a:t>family.  </a:t>
            </a:r>
            <a:r>
              <a:rPr dirty="0" sz="1400" spc="-5">
                <a:latin typeface="Times New Roman"/>
                <a:cs typeface="Times New Roman"/>
              </a:rPr>
              <a:t>Different subfamilies in this logic family,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outlined earlier, include  standard </a:t>
            </a:r>
            <a:r>
              <a:rPr dirty="0" sz="1400" spc="-10">
                <a:latin typeface="Times New Roman"/>
                <a:cs typeface="Times New Roman"/>
              </a:rPr>
              <a:t>TTL, </a:t>
            </a:r>
            <a:r>
              <a:rPr dirty="0" sz="1400">
                <a:latin typeface="Times New Roman"/>
                <a:cs typeface="Times New Roman"/>
              </a:rPr>
              <a:t>low-power </a:t>
            </a:r>
            <a:r>
              <a:rPr dirty="0" sz="1400" spc="-10">
                <a:latin typeface="Times New Roman"/>
                <a:cs typeface="Times New Roman"/>
              </a:rPr>
              <a:t>TTL, </a:t>
            </a:r>
            <a:r>
              <a:rPr dirty="0" sz="1400" spc="-5">
                <a:latin typeface="Times New Roman"/>
                <a:cs typeface="Times New Roman"/>
              </a:rPr>
              <a:t>high-power </a:t>
            </a:r>
            <a:r>
              <a:rPr dirty="0" sz="1400" spc="-10">
                <a:latin typeface="Times New Roman"/>
                <a:cs typeface="Times New Roman"/>
              </a:rPr>
              <a:t>TTL, </a:t>
            </a:r>
            <a:r>
              <a:rPr dirty="0" sz="1400" spc="-5">
                <a:latin typeface="Times New Roman"/>
                <a:cs typeface="Times New Roman"/>
              </a:rPr>
              <a:t>low-power Schottky  </a:t>
            </a:r>
            <a:r>
              <a:rPr dirty="0" sz="1400" spc="-10">
                <a:latin typeface="Times New Roman"/>
                <a:cs typeface="Times New Roman"/>
              </a:rPr>
              <a:t>TTL, </a:t>
            </a:r>
            <a:r>
              <a:rPr dirty="0" sz="1400" spc="-5">
                <a:latin typeface="Times New Roman"/>
                <a:cs typeface="Times New Roman"/>
              </a:rPr>
              <a:t>Schottky TTL, advanced low-power Schottky </a:t>
            </a:r>
            <a:r>
              <a:rPr dirty="0" sz="1400" spc="-10">
                <a:latin typeface="Times New Roman"/>
                <a:cs typeface="Times New Roman"/>
              </a:rPr>
              <a:t>TTL, </a:t>
            </a:r>
            <a:r>
              <a:rPr dirty="0" sz="1400" spc="-5">
                <a:latin typeface="Times New Roman"/>
                <a:cs typeface="Times New Roman"/>
              </a:rPr>
              <a:t>advanced  Schottky TTL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fast </a:t>
            </a:r>
            <a:r>
              <a:rPr dirty="0" sz="1400" spc="-10">
                <a:latin typeface="Times New Roman"/>
                <a:cs typeface="Times New Roman"/>
              </a:rPr>
              <a:t>TTL. </a:t>
            </a:r>
            <a:r>
              <a:rPr dirty="0" sz="1400">
                <a:latin typeface="Times New Roman"/>
                <a:cs typeface="Times New Roman"/>
              </a:rPr>
              <a:t>Figure </a:t>
            </a:r>
            <a:r>
              <a:rPr dirty="0" sz="1400" spc="-5">
                <a:latin typeface="Times New Roman"/>
                <a:cs typeface="Times New Roman"/>
              </a:rPr>
              <a:t>10 shows the internal schematic </a:t>
            </a:r>
            <a:r>
              <a:rPr dirty="0" sz="1400">
                <a:latin typeface="Times New Roman"/>
                <a:cs typeface="Times New Roman"/>
              </a:rPr>
              <a:t>of a  </a:t>
            </a:r>
            <a:r>
              <a:rPr dirty="0" sz="1400" spc="-5">
                <a:latin typeface="Times New Roman"/>
                <a:cs typeface="Times New Roman"/>
              </a:rPr>
              <a:t>standard TTL </a:t>
            </a:r>
            <a:r>
              <a:rPr dirty="0" sz="1400">
                <a:latin typeface="Times New Roman"/>
                <a:cs typeface="Times New Roman"/>
              </a:rPr>
              <a:t>NAND gate. It </a:t>
            </a:r>
            <a:r>
              <a:rPr dirty="0" sz="1400" spc="-5">
                <a:latin typeface="Times New Roman"/>
                <a:cs typeface="Times New Roman"/>
              </a:rPr>
              <a:t>is one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four </a:t>
            </a:r>
            <a:r>
              <a:rPr dirty="0" sz="1400" spc="5">
                <a:latin typeface="Times New Roman"/>
                <a:cs typeface="Times New Roman"/>
              </a:rPr>
              <a:t>circuits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00">
                <a:latin typeface="Times New Roman"/>
                <a:cs typeface="Times New Roman"/>
              </a:rPr>
              <a:t>,  </a:t>
            </a:r>
            <a:r>
              <a:rPr dirty="0" sz="1400" spc="-5">
                <a:latin typeface="Times New Roman"/>
                <a:cs typeface="Times New Roman"/>
              </a:rPr>
              <a:t>which 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quad two-input NAND </a:t>
            </a:r>
            <a:r>
              <a:rPr dirty="0" sz="1400">
                <a:latin typeface="Times New Roman"/>
                <a:cs typeface="Times New Roman"/>
              </a:rPr>
              <a:t>gate. </a:t>
            </a:r>
            <a:r>
              <a:rPr dirty="0" sz="1400" spc="-5">
                <a:latin typeface="Times New Roman"/>
                <a:cs typeface="Times New Roman"/>
              </a:rPr>
              <a:t>The circuit operation is illustrated  </a:t>
            </a:r>
            <a:r>
              <a:rPr dirty="0" sz="1400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z="1400" spc="-5">
                <a:latin typeface="Times New Roman"/>
                <a:cs typeface="Times New Roman"/>
              </a:rPr>
              <a:t>When both the </a:t>
            </a:r>
            <a:r>
              <a:rPr dirty="0" sz="1400" spc="-10">
                <a:latin typeface="Times New Roman"/>
                <a:cs typeface="Times New Roman"/>
              </a:rPr>
              <a:t>inputs </a:t>
            </a:r>
            <a:r>
              <a:rPr dirty="0" sz="1400">
                <a:latin typeface="Times New Roman"/>
                <a:cs typeface="Times New Roman"/>
              </a:rPr>
              <a:t>are in </a:t>
            </a:r>
            <a:r>
              <a:rPr dirty="0" sz="1400" spc="-5">
                <a:latin typeface="Times New Roman"/>
                <a:cs typeface="Times New Roman"/>
              </a:rPr>
              <a:t>the logic HIGH </a:t>
            </a:r>
            <a:r>
              <a:rPr dirty="0" sz="1400">
                <a:latin typeface="Times New Roman"/>
                <a:cs typeface="Times New Roman"/>
              </a:rPr>
              <a:t>state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specified by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TTL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30604" y="9514779"/>
            <a:ext cx="5302885" cy="565785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400">
                <a:latin typeface="Times New Roman"/>
                <a:cs typeface="Times New Roman"/>
              </a:rPr>
              <a:t>family ( </a:t>
            </a:r>
            <a:r>
              <a:rPr dirty="0" sz="1400" spc="-5">
                <a:latin typeface="Times New Roman"/>
                <a:cs typeface="Times New Roman"/>
              </a:rPr>
              <a:t>minimum),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current flows through the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base-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640"/>
              </a:spcBef>
            </a:pPr>
            <a:r>
              <a:rPr dirty="0" sz="1600" spc="-10">
                <a:latin typeface="Calibri"/>
                <a:cs typeface="Calibri"/>
              </a:rPr>
              <a:t>11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5928" y="504546"/>
            <a:ext cx="138874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</a:t>
            </a:r>
            <a:r>
              <a:rPr dirty="0" sz="1400" i="1">
                <a:latin typeface="Lucida Calligraphy"/>
                <a:cs typeface="Lucida Calligraphy"/>
              </a:rPr>
              <a:t>four:  </a:t>
            </a:r>
            <a:r>
              <a:rPr dirty="0" sz="1400" spc="-5" i="1">
                <a:latin typeface="Lucida Calligraphy"/>
                <a:cs typeface="Lucida Calligraphy"/>
              </a:rPr>
              <a:t>Logic</a:t>
            </a:r>
            <a:r>
              <a:rPr dirty="0" sz="1400" spc="-6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Families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1284477"/>
            <a:ext cx="5303520" cy="4328795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algn="just" marL="12700" marR="5080">
              <a:lnSpc>
                <a:spcPct val="95800"/>
              </a:lnSpc>
              <a:spcBef>
                <a:spcPts val="175"/>
              </a:spcBef>
            </a:pPr>
            <a:r>
              <a:rPr dirty="0" sz="1400" spc="-5">
                <a:latin typeface="Times New Roman"/>
                <a:cs typeface="Times New Roman"/>
              </a:rPr>
              <a:t>collector </a:t>
            </a:r>
            <a:r>
              <a:rPr dirty="0" sz="1400">
                <a:latin typeface="Times New Roman"/>
                <a:cs typeface="Times New Roman"/>
              </a:rPr>
              <a:t>PN </a:t>
            </a:r>
            <a:r>
              <a:rPr dirty="0" sz="1400" spc="-5">
                <a:latin typeface="Times New Roman"/>
                <a:cs typeface="Times New Roman"/>
              </a:rPr>
              <a:t>junction diode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transistor Q1 into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base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transistor Q2.  Transistor Q2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turned ON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saturation,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the result </a:t>
            </a:r>
            <a:r>
              <a:rPr dirty="0" sz="1400">
                <a:latin typeface="Times New Roman"/>
                <a:cs typeface="Times New Roman"/>
              </a:rPr>
              <a:t>that </a:t>
            </a:r>
            <a:r>
              <a:rPr dirty="0" sz="1400" spc="-5">
                <a:latin typeface="Times New Roman"/>
                <a:cs typeface="Times New Roman"/>
              </a:rPr>
              <a:t>transistor </a:t>
            </a:r>
            <a:r>
              <a:rPr dirty="0" sz="1400" spc="-10">
                <a:latin typeface="Times New Roman"/>
                <a:cs typeface="Times New Roman"/>
              </a:rPr>
              <a:t>Q3 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switched OFF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transistor Q4 is switched ON. This produces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logic  LOW </a:t>
            </a:r>
            <a:r>
              <a:rPr dirty="0" sz="1400">
                <a:latin typeface="Times New Roman"/>
                <a:cs typeface="Times New Roman"/>
              </a:rPr>
              <a:t>at the </a:t>
            </a:r>
            <a:r>
              <a:rPr dirty="0" sz="1400" spc="-5">
                <a:latin typeface="Times New Roman"/>
                <a:cs typeface="Times New Roman"/>
              </a:rPr>
              <a:t>output, with VOL being </a:t>
            </a:r>
            <a:r>
              <a:rPr dirty="0" sz="1400">
                <a:latin typeface="Times New Roman"/>
                <a:cs typeface="Times New Roman"/>
              </a:rPr>
              <a:t>0.4 V maximum </a:t>
            </a:r>
            <a:r>
              <a:rPr dirty="0" sz="1400" spc="-5">
                <a:latin typeface="Times New Roman"/>
                <a:cs typeface="Times New Roman"/>
              </a:rPr>
              <a:t>when it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sinking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current </a:t>
            </a:r>
            <a:r>
              <a:rPr dirty="0" sz="1400">
                <a:latin typeface="Times New Roman"/>
                <a:cs typeface="Times New Roman"/>
              </a:rPr>
              <a:t>of 16 </a:t>
            </a:r>
            <a:r>
              <a:rPr dirty="0" sz="1400" spc="-10">
                <a:latin typeface="Times New Roman"/>
                <a:cs typeface="Times New Roman"/>
              </a:rPr>
              <a:t>mA </a:t>
            </a:r>
            <a:r>
              <a:rPr dirty="0" sz="1400">
                <a:latin typeface="Times New Roman"/>
                <a:cs typeface="Times New Roman"/>
              </a:rPr>
              <a:t>from </a:t>
            </a:r>
            <a:r>
              <a:rPr dirty="0" sz="1400" spc="-5">
                <a:latin typeface="Times New Roman"/>
                <a:cs typeface="Times New Roman"/>
              </a:rPr>
              <a:t>external loads represented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inputs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logic  functions being driven </a:t>
            </a:r>
            <a:r>
              <a:rPr dirty="0" sz="1400">
                <a:latin typeface="Times New Roman"/>
                <a:cs typeface="Times New Roman"/>
              </a:rPr>
              <a:t>by the </a:t>
            </a:r>
            <a:r>
              <a:rPr dirty="0" sz="1400" spc="-5">
                <a:latin typeface="Times New Roman"/>
                <a:cs typeface="Times New Roman"/>
              </a:rPr>
              <a:t>output. The </a:t>
            </a:r>
            <a:r>
              <a:rPr dirty="0" sz="1400">
                <a:latin typeface="Times New Roman"/>
                <a:cs typeface="Times New Roman"/>
              </a:rPr>
              <a:t>current-sinking </a:t>
            </a:r>
            <a:r>
              <a:rPr dirty="0" sz="1400" spc="-5">
                <a:latin typeface="Times New Roman"/>
                <a:cs typeface="Times New Roman"/>
              </a:rPr>
              <a:t>action is shown 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Fig. 5.11(a). Transistor Q4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also referred to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current-sinking </a:t>
            </a:r>
            <a:r>
              <a:rPr dirty="0" sz="1400">
                <a:latin typeface="Times New Roman"/>
                <a:cs typeface="Times New Roman"/>
              </a:rPr>
              <a:t>or  </a:t>
            </a:r>
            <a:r>
              <a:rPr dirty="0" sz="1400" spc="-5">
                <a:latin typeface="Times New Roman"/>
                <a:cs typeface="Times New Roman"/>
              </a:rPr>
              <a:t>pull-down transistor,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obvious reasons. Diode D1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used to prevent  transistor Q3 from conducting </a:t>
            </a:r>
            <a:r>
              <a:rPr dirty="0" sz="1400" spc="-10">
                <a:latin typeface="Times New Roman"/>
                <a:cs typeface="Times New Roman"/>
              </a:rPr>
              <a:t>even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small amount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current when the  output is </a:t>
            </a:r>
            <a:r>
              <a:rPr dirty="0" sz="1400" spc="-10">
                <a:latin typeface="Times New Roman"/>
                <a:cs typeface="Times New Roman"/>
              </a:rPr>
              <a:t>LOW. </a:t>
            </a:r>
            <a:r>
              <a:rPr dirty="0" sz="1400" spc="-5">
                <a:latin typeface="Times New Roman"/>
                <a:cs typeface="Times New Roman"/>
              </a:rPr>
              <a:t>When the output is </a:t>
            </a:r>
            <a:r>
              <a:rPr dirty="0" sz="1400" spc="-10">
                <a:latin typeface="Times New Roman"/>
                <a:cs typeface="Times New Roman"/>
              </a:rPr>
              <a:t>LOW, </a:t>
            </a:r>
            <a:r>
              <a:rPr dirty="0" sz="1400" spc="-5">
                <a:latin typeface="Times New Roman"/>
                <a:cs typeface="Times New Roman"/>
              </a:rPr>
              <a:t>Q4 is in saturation and </a:t>
            </a:r>
            <a:r>
              <a:rPr dirty="0" sz="1400" spc="-10">
                <a:latin typeface="Times New Roman"/>
                <a:cs typeface="Times New Roman"/>
              </a:rPr>
              <a:t>Q3 </a:t>
            </a:r>
            <a:r>
              <a:rPr dirty="0" sz="1400" spc="-5">
                <a:latin typeface="Times New Roman"/>
                <a:cs typeface="Times New Roman"/>
              </a:rPr>
              <a:t>will  conduct slightly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absence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D1. Also, the input current </a:t>
            </a:r>
            <a:r>
              <a:rPr dirty="0" sz="1400">
                <a:latin typeface="Times New Roman"/>
                <a:cs typeface="Times New Roman"/>
              </a:rPr>
              <a:t>IIH in </a:t>
            </a:r>
            <a:r>
              <a:rPr dirty="0" sz="1400" spc="-5">
                <a:latin typeface="Times New Roman"/>
                <a:cs typeface="Times New Roman"/>
              </a:rPr>
              <a:t>the  HIGH state is nothing but the reverse-biased </a:t>
            </a:r>
            <a:r>
              <a:rPr dirty="0" sz="1400" spc="-10">
                <a:latin typeface="Times New Roman"/>
                <a:cs typeface="Times New Roman"/>
              </a:rPr>
              <a:t>junction </a:t>
            </a:r>
            <a:r>
              <a:rPr dirty="0" sz="1400" spc="-5">
                <a:latin typeface="Times New Roman"/>
                <a:cs typeface="Times New Roman"/>
              </a:rPr>
              <a:t>diode leakage  current and is typically </a:t>
            </a:r>
            <a:r>
              <a:rPr dirty="0" sz="1400">
                <a:latin typeface="Times New Roman"/>
                <a:cs typeface="Times New Roman"/>
              </a:rPr>
              <a:t>40 </a:t>
            </a:r>
            <a:r>
              <a:rPr dirty="0" sz="1400" spc="-5">
                <a:latin typeface="Times New Roman"/>
                <a:cs typeface="Times New Roman"/>
              </a:rPr>
              <a:t>_A. When either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two </a:t>
            </a:r>
            <a:r>
              <a:rPr dirty="0" sz="1400" spc="-10">
                <a:latin typeface="Times New Roman"/>
                <a:cs typeface="Times New Roman"/>
              </a:rPr>
              <a:t>inputs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both  inputs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in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logic LOW </a:t>
            </a:r>
            <a:r>
              <a:rPr dirty="0" sz="1400">
                <a:latin typeface="Times New Roman"/>
                <a:cs typeface="Times New Roman"/>
              </a:rPr>
              <a:t>state,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base-emitter </a:t>
            </a:r>
            <a:r>
              <a:rPr dirty="0" sz="1400" spc="-5">
                <a:latin typeface="Times New Roman"/>
                <a:cs typeface="Times New Roman"/>
              </a:rPr>
              <a:t>region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Q1 conducts  current, driving Q2 to </a:t>
            </a:r>
            <a:r>
              <a:rPr dirty="0" sz="1400">
                <a:latin typeface="Times New Roman"/>
                <a:cs typeface="Times New Roman"/>
              </a:rPr>
              <a:t>cut-off </a:t>
            </a:r>
            <a:r>
              <a:rPr dirty="0" sz="1400" spc="-5">
                <a:latin typeface="Times New Roman"/>
                <a:cs typeface="Times New Roman"/>
              </a:rPr>
              <a:t>in the process. When Q2 is in the </a:t>
            </a:r>
            <a:r>
              <a:rPr dirty="0" sz="1400">
                <a:latin typeface="Times New Roman"/>
                <a:cs typeface="Times New Roman"/>
              </a:rPr>
              <a:t>cut-off  </a:t>
            </a:r>
            <a:r>
              <a:rPr dirty="0" sz="1400" spc="-5">
                <a:latin typeface="Times New Roman"/>
                <a:cs typeface="Times New Roman"/>
              </a:rPr>
              <a:t>state, Q3 is driven to conduction and </a:t>
            </a:r>
            <a:r>
              <a:rPr dirty="0" sz="1400" spc="-10">
                <a:latin typeface="Times New Roman"/>
                <a:cs typeface="Times New Roman"/>
              </a:rPr>
              <a:t>Q4 </a:t>
            </a:r>
            <a:r>
              <a:rPr dirty="0" sz="1400" spc="-5">
                <a:latin typeface="Times New Roman"/>
                <a:cs typeface="Times New Roman"/>
              </a:rPr>
              <a:t>to </a:t>
            </a:r>
            <a:r>
              <a:rPr dirty="0" sz="1400">
                <a:latin typeface="Times New Roman"/>
                <a:cs typeface="Times New Roman"/>
              </a:rPr>
              <a:t>cut-off. </a:t>
            </a:r>
            <a:r>
              <a:rPr dirty="0" sz="1400" spc="-5">
                <a:latin typeface="Times New Roman"/>
                <a:cs typeface="Times New Roman"/>
              </a:rPr>
              <a:t>This produces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logic  HIGH output with VOH(min.)=2.4 </a:t>
            </a:r>
            <a:r>
              <a:rPr dirty="0" sz="1400">
                <a:latin typeface="Times New Roman"/>
                <a:cs typeface="Times New Roman"/>
              </a:rPr>
              <a:t>V </a:t>
            </a:r>
            <a:r>
              <a:rPr dirty="0" sz="1400" spc="-5">
                <a:latin typeface="Times New Roman"/>
                <a:cs typeface="Times New Roman"/>
              </a:rPr>
              <a:t>guaranteed for minimum </a:t>
            </a:r>
            <a:r>
              <a:rPr dirty="0" sz="1400">
                <a:latin typeface="Times New Roman"/>
                <a:cs typeface="Times New Roman"/>
              </a:rPr>
              <a:t>supply  </a:t>
            </a:r>
            <a:r>
              <a:rPr dirty="0" sz="1400" spc="-5">
                <a:latin typeface="Times New Roman"/>
                <a:cs typeface="Times New Roman"/>
              </a:rPr>
              <a:t>voltage VCC and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source current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400 _A. The current-sourcing action  </a:t>
            </a:r>
            <a:r>
              <a:rPr dirty="0" sz="1400">
                <a:latin typeface="Times New Roman"/>
                <a:cs typeface="Times New Roman"/>
              </a:rPr>
              <a:t>is shown in </a:t>
            </a:r>
            <a:r>
              <a:rPr dirty="0" sz="1400" spc="-5">
                <a:latin typeface="Times New Roman"/>
                <a:cs typeface="Times New Roman"/>
              </a:rPr>
              <a:t>Fig. </a:t>
            </a:r>
            <a:r>
              <a:rPr dirty="0" sz="1400">
                <a:latin typeface="Times New Roman"/>
                <a:cs typeface="Times New Roman"/>
              </a:rPr>
              <a:t>5.11(b). </a:t>
            </a:r>
            <a:r>
              <a:rPr dirty="0" sz="1400" spc="-5">
                <a:latin typeface="Times New Roman"/>
                <a:cs typeface="Times New Roman"/>
              </a:rPr>
              <a:t>Transistor Q3 is also referred to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current-  </a:t>
            </a:r>
            <a:r>
              <a:rPr dirty="0" sz="1400" spc="-5">
                <a:latin typeface="Times New Roman"/>
                <a:cs typeface="Times New Roman"/>
              </a:rPr>
              <a:t>sourcing or pull-up transistor. Also, the LOW-level input current </a:t>
            </a:r>
            <a:r>
              <a:rPr dirty="0" sz="1400">
                <a:latin typeface="Times New Roman"/>
                <a:cs typeface="Times New Roman"/>
              </a:rPr>
              <a:t>IIL,  </a:t>
            </a:r>
            <a:r>
              <a:rPr dirty="0" sz="1400" spc="-5">
                <a:latin typeface="Times New Roman"/>
                <a:cs typeface="Times New Roman"/>
              </a:rPr>
              <a:t>given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(VCC −VBE1_/R1, </a:t>
            </a:r>
            <a:r>
              <a:rPr dirty="0" sz="1400">
                <a:latin typeface="Times New Roman"/>
                <a:cs typeface="Times New Roman"/>
              </a:rPr>
              <a:t>is 1.6 </a:t>
            </a:r>
            <a:r>
              <a:rPr dirty="0" sz="1400" spc="-10">
                <a:latin typeface="Times New Roman"/>
                <a:cs typeface="Times New Roman"/>
              </a:rPr>
              <a:t>mA </a:t>
            </a:r>
            <a:r>
              <a:rPr dirty="0" sz="1400">
                <a:latin typeface="Times New Roman"/>
                <a:cs typeface="Times New Roman"/>
              </a:rPr>
              <a:t>(max.) for </a:t>
            </a:r>
            <a:r>
              <a:rPr dirty="0" sz="1400" spc="-5">
                <a:latin typeface="Times New Roman"/>
                <a:cs typeface="Times New Roman"/>
              </a:rPr>
              <a:t>maximum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VCC.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19200" y="5917691"/>
            <a:ext cx="5237988" cy="36118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20952" y="5917691"/>
            <a:ext cx="4844796" cy="36103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92195" y="9531095"/>
            <a:ext cx="950976" cy="1965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304159" y="9502850"/>
            <a:ext cx="5302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667125" y="9852228"/>
            <a:ext cx="22987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614"/>
              </a:lnSpc>
            </a:pPr>
            <a:r>
              <a:rPr dirty="0" sz="1600" spc="-10">
                <a:latin typeface="Calibri"/>
                <a:cs typeface="Calibri"/>
              </a:rPr>
              <a:t>12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5928" y="504546"/>
            <a:ext cx="138874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</a:t>
            </a:r>
            <a:r>
              <a:rPr dirty="0" sz="1400" i="1">
                <a:latin typeface="Lucida Calligraphy"/>
                <a:cs typeface="Lucida Calligraphy"/>
              </a:rPr>
              <a:t>four:  </a:t>
            </a:r>
            <a:r>
              <a:rPr dirty="0" sz="1400" spc="-5" i="1">
                <a:latin typeface="Lucida Calligraphy"/>
                <a:cs typeface="Lucida Calligraphy"/>
              </a:rPr>
              <a:t>Logic</a:t>
            </a:r>
            <a:r>
              <a:rPr dirty="0" sz="1400" spc="-6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Families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459991" y="1990343"/>
            <a:ext cx="4314444" cy="29215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810511" y="1991867"/>
            <a:ext cx="3872484" cy="28879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61589" y="4650206"/>
            <a:ext cx="1026401" cy="28463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30604" y="4587976"/>
            <a:ext cx="5302250" cy="5003800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marL="2193290">
              <a:lnSpc>
                <a:spcPct val="100000"/>
              </a:lnSpc>
              <a:spcBef>
                <a:spcPts val="745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11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>
              <a:lnSpc>
                <a:spcPts val="163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The characteristic parameters and features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standard TTL family </a:t>
            </a:r>
            <a:r>
              <a:rPr dirty="0" sz="1400">
                <a:latin typeface="Times New Roman"/>
                <a:cs typeface="Times New Roman"/>
              </a:rPr>
              <a:t>of  </a:t>
            </a:r>
            <a:r>
              <a:rPr dirty="0" sz="1400" spc="-5">
                <a:latin typeface="Times New Roman"/>
                <a:cs typeface="Times New Roman"/>
              </a:rPr>
              <a:t>devices include the following: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5"/>
              </a:lnSpc>
            </a:pPr>
            <a:r>
              <a:rPr dirty="0" sz="1400" spc="290">
                <a:latin typeface="Cambria Math"/>
                <a:cs typeface="Cambria Math"/>
              </a:rPr>
              <a:t>  </a:t>
            </a:r>
            <a:r>
              <a:rPr dirty="0" sz="1400" spc="2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15">
                <a:latin typeface="Cambria Math"/>
                <a:cs typeface="Cambria Math"/>
              </a:rPr>
              <a:t>  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635">
                <a:latin typeface="Cambria Math"/>
                <a:cs typeface="Cambria Math"/>
              </a:rPr>
              <a:t>  </a:t>
            </a:r>
            <a:r>
              <a:rPr dirty="0" sz="1400" spc="6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6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 </a:t>
            </a:r>
            <a:r>
              <a:rPr dirty="0" sz="1400" spc="5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595">
                <a:latin typeface="Cambria Math"/>
                <a:cs typeface="Cambria Math"/>
              </a:rPr>
              <a:t> 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7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204">
                <a:latin typeface="Cambria Math"/>
                <a:cs typeface="Cambria Math"/>
              </a:rPr>
              <a:t> </a:t>
            </a:r>
            <a:r>
              <a:rPr dirty="0" sz="1400" spc="590">
                <a:latin typeface="Cambria Math"/>
                <a:cs typeface="Cambria Math"/>
              </a:rPr>
              <a:t> 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660"/>
              </a:lnSpc>
              <a:spcBef>
                <a:spcPts val="145"/>
              </a:spcBef>
              <a:tabLst>
                <a:tab pos="3528695" algn="l"/>
                <a:tab pos="4104004" algn="l"/>
              </a:tabLst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15">
                <a:latin typeface="Cambria Math"/>
                <a:cs typeface="Cambria Math"/>
              </a:rPr>
              <a:t>  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535">
                <a:latin typeface="Cambria Math"/>
                <a:cs typeface="Cambria Math"/>
              </a:rPr>
              <a:t> 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–	</a:t>
            </a:r>
            <a:r>
              <a:rPr dirty="0" sz="1400">
                <a:latin typeface="Times New Roman"/>
                <a:cs typeface="Times New Roman"/>
              </a:rPr>
              <a:t>and	</a:t>
            </a:r>
            <a:r>
              <a:rPr dirty="0" sz="1400">
                <a:latin typeface="Cambria Math"/>
                <a:cs typeface="Cambria Math"/>
              </a:rPr>
              <a:t>–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just" marL="12700" marR="5715">
              <a:lnSpc>
                <a:spcPct val="96900"/>
              </a:lnSpc>
              <a:spcBef>
                <a:spcPts val="35"/>
              </a:spcBef>
            </a:pPr>
            <a:r>
              <a:rPr dirty="0" sz="1400" spc="325">
                <a:latin typeface="Cambria Math"/>
                <a:cs typeface="Cambria Math"/>
              </a:rPr>
              <a:t>      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); </a:t>
            </a:r>
            <a:r>
              <a:rPr dirty="0" sz="1400" spc="-5">
                <a:latin typeface="Times New Roman"/>
                <a:cs typeface="Times New Roman"/>
              </a:rPr>
              <a:t>propagation delay </a:t>
            </a:r>
            <a:r>
              <a:rPr dirty="0" sz="1400">
                <a:latin typeface="Times New Roman"/>
                <a:cs typeface="Times New Roman"/>
              </a:rPr>
              <a:t>(for a </a:t>
            </a:r>
            <a:r>
              <a:rPr dirty="0" sz="1400" spc="-5">
                <a:latin typeface="Times New Roman"/>
                <a:cs typeface="Times New Roman"/>
              </a:rPr>
              <a:t>load resistance </a:t>
            </a:r>
            <a:r>
              <a:rPr dirty="0" sz="1400">
                <a:latin typeface="Times New Roman"/>
                <a:cs typeface="Times New Roman"/>
              </a:rPr>
              <a:t>of , a load  </a:t>
            </a:r>
            <a:r>
              <a:rPr dirty="0" sz="1400" spc="-5">
                <a:latin typeface="Times New Roman"/>
                <a:cs typeface="Times New Roman"/>
              </a:rPr>
              <a:t>capacitance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ambient temperature </a:t>
            </a:r>
            <a:r>
              <a:rPr dirty="0" sz="1400">
                <a:latin typeface="Times New Roman"/>
                <a:cs typeface="Times New Roman"/>
              </a:rPr>
              <a:t>of  (max.) for </a:t>
            </a:r>
            <a:r>
              <a:rPr dirty="0" sz="1400" spc="-5">
                <a:latin typeface="Times New Roman"/>
                <a:cs typeface="Times New Roman"/>
              </a:rPr>
              <a:t>LOW-to-HIGH transition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output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15 </a:t>
            </a:r>
            <a:r>
              <a:rPr dirty="0" sz="1400">
                <a:latin typeface="Times New Roman"/>
                <a:cs typeface="Times New Roman"/>
              </a:rPr>
              <a:t>ns (max.) for  </a:t>
            </a:r>
            <a:r>
              <a:rPr dirty="0" sz="1400" spc="-5">
                <a:latin typeface="Times New Roman"/>
                <a:cs typeface="Times New Roman"/>
              </a:rPr>
              <a:t>HIGH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to-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LOW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output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transition;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worst-case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noise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margin </a:t>
            </a:r>
            <a:r>
              <a:rPr dirty="0" sz="1400" spc="-135">
                <a:latin typeface="Times New Roman"/>
                <a:cs typeface="Times New Roman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595">
                <a:latin typeface="Cambria Math"/>
                <a:cs typeface="Cambria Math"/>
              </a:rPr>
              <a:t> </a:t>
            </a:r>
            <a:r>
              <a:rPr dirty="0" sz="1400" spc="6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645"/>
              </a:lnSpc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; ICCH </a:t>
            </a:r>
            <a:r>
              <a:rPr dirty="0" sz="1400" spc="-5">
                <a:latin typeface="Times New Roman"/>
                <a:cs typeface="Times New Roman"/>
              </a:rPr>
              <a:t>(for all four </a:t>
            </a:r>
            <a:r>
              <a:rPr dirty="0" sz="1400">
                <a:latin typeface="Times New Roman"/>
                <a:cs typeface="Times New Roman"/>
              </a:rPr>
              <a:t>gates) ; </a:t>
            </a:r>
            <a:r>
              <a:rPr dirty="0" sz="1400" spc="-5">
                <a:latin typeface="Times New Roman"/>
                <a:cs typeface="Times New Roman"/>
              </a:rPr>
              <a:t>ICCL (for </a:t>
            </a:r>
            <a:r>
              <a:rPr dirty="0" sz="1400" spc="-10">
                <a:latin typeface="Times New Roman"/>
                <a:cs typeface="Times New Roman"/>
              </a:rPr>
              <a:t>all</a:t>
            </a:r>
            <a:r>
              <a:rPr dirty="0" sz="1400" spc="-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four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97500"/>
              </a:lnSpc>
              <a:spcBef>
                <a:spcPts val="209"/>
              </a:spcBef>
            </a:pPr>
            <a:r>
              <a:rPr dirty="0" sz="1400">
                <a:latin typeface="Times New Roman"/>
                <a:cs typeface="Times New Roman"/>
              </a:rPr>
              <a:t>gates) ; </a:t>
            </a:r>
            <a:r>
              <a:rPr dirty="0" sz="1400" spc="-5">
                <a:latin typeface="Times New Roman"/>
                <a:cs typeface="Times New Roman"/>
              </a:rPr>
              <a:t>operating temperature range </a:t>
            </a:r>
            <a:r>
              <a:rPr dirty="0" sz="1400">
                <a:latin typeface="Cambria Math"/>
                <a:cs typeface="Cambria Math"/>
              </a:rPr>
              <a:t>– </a:t>
            </a:r>
            <a:r>
              <a:rPr dirty="0" sz="1400">
                <a:latin typeface="Times New Roman"/>
                <a:cs typeface="Times New Roman"/>
              </a:rPr>
              <a:t>series)  </a:t>
            </a:r>
            <a:r>
              <a:rPr dirty="0" sz="1400" spc="-5">
                <a:latin typeface="Times New Roman"/>
                <a:cs typeface="Times New Roman"/>
              </a:rPr>
              <a:t>and series); speed–power product </a:t>
            </a:r>
            <a:r>
              <a:rPr dirty="0" sz="1400">
                <a:latin typeface="Times New Roman"/>
                <a:cs typeface="Times New Roman"/>
              </a:rPr>
              <a:t>;  </a:t>
            </a:r>
            <a:r>
              <a:rPr dirty="0" sz="1400" spc="-5">
                <a:latin typeface="Times New Roman"/>
                <a:cs typeface="Times New Roman"/>
              </a:rPr>
              <a:t>maximum </a:t>
            </a:r>
            <a:r>
              <a:rPr dirty="0" sz="1400">
                <a:latin typeface="Times New Roman"/>
                <a:cs typeface="Times New Roman"/>
              </a:rPr>
              <a:t>flip-flop </a:t>
            </a:r>
            <a:r>
              <a:rPr dirty="0" sz="1400" spc="-5">
                <a:latin typeface="Times New Roman"/>
                <a:cs typeface="Times New Roman"/>
              </a:rPr>
              <a:t>toggle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frequency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87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469265" indent="-228600">
              <a:lnSpc>
                <a:spcPts val="1595"/>
              </a:lnSpc>
              <a:buAutoNum type="arabicPlain" startAt="2"/>
              <a:tabLst>
                <a:tab pos="469900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NOT </a:t>
            </a:r>
            <a:r>
              <a:rPr dirty="0" sz="1400" b="1">
                <a:latin typeface="Times New Roman"/>
                <a:cs typeface="Times New Roman"/>
              </a:rPr>
              <a:t>Gate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 indent="220345">
              <a:lnSpc>
                <a:spcPct val="95900"/>
              </a:lnSpc>
              <a:spcBef>
                <a:spcPts val="20"/>
              </a:spcBef>
            </a:pPr>
            <a:r>
              <a:rPr dirty="0" sz="1400" spc="-5">
                <a:latin typeface="Times New Roman"/>
                <a:cs typeface="Times New Roman"/>
              </a:rPr>
              <a:t>Figure </a:t>
            </a:r>
            <a:r>
              <a:rPr dirty="0" sz="1400">
                <a:latin typeface="Times New Roman"/>
                <a:cs typeface="Times New Roman"/>
              </a:rPr>
              <a:t>11 </a:t>
            </a:r>
            <a:r>
              <a:rPr dirty="0" sz="1400" spc="-5">
                <a:latin typeface="Times New Roman"/>
                <a:cs typeface="Times New Roman"/>
              </a:rPr>
              <a:t>shows the internal schematic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NOT </a:t>
            </a:r>
            <a:r>
              <a:rPr dirty="0" sz="1400">
                <a:latin typeface="Times New Roman"/>
                <a:cs typeface="Times New Roman"/>
              </a:rPr>
              <a:t>gate </a:t>
            </a:r>
            <a:r>
              <a:rPr dirty="0" sz="1400" spc="-5">
                <a:latin typeface="Times New Roman"/>
                <a:cs typeface="Times New Roman"/>
              </a:rPr>
              <a:t>(inverter) in </a:t>
            </a:r>
            <a:r>
              <a:rPr dirty="0" sz="1400">
                <a:latin typeface="Times New Roman"/>
                <a:cs typeface="Times New Roman"/>
              </a:rPr>
              <a:t>the  </a:t>
            </a:r>
            <a:r>
              <a:rPr dirty="0" sz="1400" spc="-5">
                <a:latin typeface="Times New Roman"/>
                <a:cs typeface="Times New Roman"/>
              </a:rPr>
              <a:t>standard TTL family. The schematic shown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that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one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six  inverters in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hex inverter </a:t>
            </a:r>
            <a:r>
              <a:rPr dirty="0" sz="1400" spc="-10">
                <a:latin typeface="Times New Roman"/>
                <a:cs typeface="Times New Roman"/>
              </a:rPr>
              <a:t>(type </a:t>
            </a:r>
            <a:r>
              <a:rPr dirty="0" sz="1400" spc="-5">
                <a:latin typeface="Times New Roman"/>
                <a:cs typeface="Times New Roman"/>
              </a:rPr>
              <a:t>7404/5404). The internal schematic is just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same </a:t>
            </a:r>
            <a:r>
              <a:rPr dirty="0" sz="1400">
                <a:latin typeface="Times New Roman"/>
                <a:cs typeface="Times New Roman"/>
              </a:rPr>
              <a:t>as that of </a:t>
            </a:r>
            <a:r>
              <a:rPr dirty="0" sz="1400" spc="-5">
                <a:latin typeface="Times New Roman"/>
                <a:cs typeface="Times New Roman"/>
              </a:rPr>
              <a:t>the NAND </a:t>
            </a:r>
            <a:r>
              <a:rPr dirty="0" sz="1400">
                <a:latin typeface="Times New Roman"/>
                <a:cs typeface="Times New Roman"/>
              </a:rPr>
              <a:t>gate except </a:t>
            </a:r>
            <a:r>
              <a:rPr dirty="0" sz="1400" spc="-5">
                <a:latin typeface="Times New Roman"/>
                <a:cs typeface="Times New Roman"/>
              </a:rPr>
              <a:t>that the input transistor is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normal single emitter NPN transistor instead of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multi-emitter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one.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ts val="1585"/>
              </a:lnSpc>
              <a:buAutoNum type="arabicPlain" startAt="3"/>
              <a:tabLst>
                <a:tab pos="469900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NOR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Gate</a:t>
            </a:r>
            <a:endParaRPr sz="1400">
              <a:latin typeface="Times New Roman"/>
              <a:cs typeface="Times New Roman"/>
            </a:endParaRPr>
          </a:p>
          <a:p>
            <a:pPr algn="just" marL="12700" marR="10160" indent="264795">
              <a:lnSpc>
                <a:spcPct val="96100"/>
              </a:lnSpc>
              <a:spcBef>
                <a:spcPts val="15"/>
              </a:spcBef>
            </a:pPr>
            <a:r>
              <a:rPr dirty="0" sz="1400">
                <a:latin typeface="Times New Roman"/>
                <a:cs typeface="Times New Roman"/>
              </a:rPr>
              <a:t>Figure 12 </a:t>
            </a:r>
            <a:r>
              <a:rPr dirty="0" sz="1400" spc="-5">
                <a:latin typeface="Times New Roman"/>
                <a:cs typeface="Times New Roman"/>
              </a:rPr>
              <a:t>shows the internal schematic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NOR </a:t>
            </a:r>
            <a:r>
              <a:rPr dirty="0" sz="1400">
                <a:latin typeface="Times New Roman"/>
                <a:cs typeface="Times New Roman"/>
              </a:rPr>
              <a:t>gate in </a:t>
            </a:r>
            <a:r>
              <a:rPr dirty="0" sz="1400" spc="-5">
                <a:latin typeface="Times New Roman"/>
                <a:cs typeface="Times New Roman"/>
              </a:rPr>
              <a:t>the standard  TTL family. The schematic shown is that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one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four </a:t>
            </a:r>
            <a:r>
              <a:rPr dirty="0" sz="1400" spc="-10">
                <a:latin typeface="Times New Roman"/>
                <a:cs typeface="Times New Roman"/>
              </a:rPr>
              <a:t>NOR </a:t>
            </a:r>
            <a:r>
              <a:rPr dirty="0" sz="1400" spc="-5">
                <a:latin typeface="Times New Roman"/>
                <a:cs typeface="Times New Roman"/>
              </a:rPr>
              <a:t>gates in  </a:t>
            </a:r>
            <a:r>
              <a:rPr dirty="0" sz="1400">
                <a:latin typeface="Times New Roman"/>
                <a:cs typeface="Times New Roman"/>
              </a:rPr>
              <a:t>a quad </a:t>
            </a:r>
            <a:r>
              <a:rPr dirty="0" sz="1400" spc="-5">
                <a:latin typeface="Times New Roman"/>
                <a:cs typeface="Times New Roman"/>
              </a:rPr>
              <a:t>two-input </a:t>
            </a:r>
            <a:r>
              <a:rPr dirty="0" sz="1400" spc="-10">
                <a:latin typeface="Times New Roman"/>
                <a:cs typeface="Times New Roman"/>
              </a:rPr>
              <a:t>NOR </a:t>
            </a:r>
            <a:r>
              <a:rPr dirty="0" sz="1400">
                <a:latin typeface="Times New Roman"/>
                <a:cs typeface="Times New Roman"/>
              </a:rPr>
              <a:t>gate </a:t>
            </a:r>
            <a:r>
              <a:rPr dirty="0" sz="1400" spc="-5">
                <a:latin typeface="Times New Roman"/>
                <a:cs typeface="Times New Roman"/>
              </a:rPr>
              <a:t>(type 7402/5402). </a:t>
            </a:r>
            <a:r>
              <a:rPr dirty="0" sz="1400" spc="-10">
                <a:latin typeface="Times New Roman"/>
                <a:cs typeface="Times New Roman"/>
              </a:rPr>
              <a:t>On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654425" y="9852228"/>
            <a:ext cx="25527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z="1600" spc="-5">
                <a:latin typeface="Calibri"/>
                <a:cs typeface="Calibri"/>
              </a:rPr>
              <a:t>13</a:t>
            </a:fld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5928" y="504546"/>
            <a:ext cx="138874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</a:t>
            </a:r>
            <a:r>
              <a:rPr dirty="0" sz="1400" i="1">
                <a:latin typeface="Lucida Calligraphy"/>
                <a:cs typeface="Lucida Calligraphy"/>
              </a:rPr>
              <a:t>four:  </a:t>
            </a:r>
            <a:r>
              <a:rPr dirty="0" sz="1400" spc="-5" i="1">
                <a:latin typeface="Lucida Calligraphy"/>
                <a:cs typeface="Lucida Calligraphy"/>
              </a:rPr>
              <a:t>Logic</a:t>
            </a:r>
            <a:r>
              <a:rPr dirty="0" sz="1400" spc="-6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Families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1284477"/>
            <a:ext cx="5302250" cy="2489200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algn="just" marL="12700" marR="5080">
              <a:lnSpc>
                <a:spcPct val="95900"/>
              </a:lnSpc>
              <a:spcBef>
                <a:spcPts val="170"/>
              </a:spcBef>
            </a:pPr>
            <a:r>
              <a:rPr dirty="0" sz="1400" spc="-5">
                <a:latin typeface="Times New Roman"/>
                <a:cs typeface="Times New Roman"/>
              </a:rPr>
              <a:t>input side there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two separate transistors instead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multi-emitter  </a:t>
            </a:r>
            <a:r>
              <a:rPr dirty="0" sz="1400" spc="-5">
                <a:latin typeface="Times New Roman"/>
                <a:cs typeface="Times New Roman"/>
              </a:rPr>
              <a:t>transistor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NAND gate. The inputs are </a:t>
            </a:r>
            <a:r>
              <a:rPr dirty="0" sz="1400">
                <a:latin typeface="Times New Roman"/>
                <a:cs typeface="Times New Roman"/>
              </a:rPr>
              <a:t>fed </a:t>
            </a:r>
            <a:r>
              <a:rPr dirty="0" sz="1400" spc="-5">
                <a:latin typeface="Times New Roman"/>
                <a:cs typeface="Times New Roman"/>
              </a:rPr>
              <a:t>to the emitters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two  transistors, the collectors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which </a:t>
            </a:r>
            <a:r>
              <a:rPr dirty="0" sz="1400" spc="-5">
                <a:latin typeface="Times New Roman"/>
                <a:cs typeface="Times New Roman"/>
              </a:rPr>
              <a:t>again </a:t>
            </a:r>
            <a:r>
              <a:rPr dirty="0" sz="1400">
                <a:latin typeface="Times New Roman"/>
                <a:cs typeface="Times New Roman"/>
              </a:rPr>
              <a:t>feed </a:t>
            </a:r>
            <a:r>
              <a:rPr dirty="0" sz="1400" spc="-5">
                <a:latin typeface="Times New Roman"/>
                <a:cs typeface="Times New Roman"/>
              </a:rPr>
              <a:t>the bases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>
                <a:latin typeface="Times New Roman"/>
                <a:cs typeface="Times New Roman"/>
              </a:rPr>
              <a:t>two  transistors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their collector and emitter terminals tied together. The  resistance values used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the same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those used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case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 NAND </a:t>
            </a:r>
            <a:r>
              <a:rPr dirty="0" sz="1400">
                <a:latin typeface="Times New Roman"/>
                <a:cs typeface="Times New Roman"/>
              </a:rPr>
              <a:t>gate. </a:t>
            </a:r>
            <a:r>
              <a:rPr dirty="0" sz="1400" spc="-5">
                <a:latin typeface="Times New Roman"/>
                <a:cs typeface="Times New Roman"/>
              </a:rPr>
              <a:t>The output stage is also the same </a:t>
            </a:r>
            <a:r>
              <a:rPr dirty="0" sz="1400">
                <a:latin typeface="Times New Roman"/>
                <a:cs typeface="Times New Roman"/>
              </a:rPr>
              <a:t>totem-pole </a:t>
            </a:r>
            <a:r>
              <a:rPr dirty="0" sz="1400" spc="-5">
                <a:latin typeface="Times New Roman"/>
                <a:cs typeface="Times New Roman"/>
              </a:rPr>
              <a:t>output stage.  The circuit is self-explanatory. The only input condition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which  transistors </a:t>
            </a:r>
            <a:r>
              <a:rPr dirty="0" sz="1400" spc="-10">
                <a:latin typeface="Times New Roman"/>
                <a:cs typeface="Times New Roman"/>
              </a:rPr>
              <a:t>Q3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 spc="-10">
                <a:latin typeface="Times New Roman"/>
                <a:cs typeface="Times New Roman"/>
              </a:rPr>
              <a:t>Q4 </a:t>
            </a:r>
            <a:r>
              <a:rPr dirty="0" sz="1400" spc="-5">
                <a:latin typeface="Times New Roman"/>
                <a:cs typeface="Times New Roman"/>
              </a:rPr>
              <a:t>remain in cut-off, thus driving Q6 </a:t>
            </a:r>
            <a:r>
              <a:rPr dirty="0" sz="1400">
                <a:latin typeface="Times New Roman"/>
                <a:cs typeface="Times New Roman"/>
              </a:rPr>
              <a:t>to cut-off </a:t>
            </a:r>
            <a:r>
              <a:rPr dirty="0" sz="1400" spc="-10">
                <a:latin typeface="Times New Roman"/>
                <a:cs typeface="Times New Roman"/>
              </a:rPr>
              <a:t>and  </a:t>
            </a:r>
            <a:r>
              <a:rPr dirty="0" sz="1400" spc="-5">
                <a:latin typeface="Times New Roman"/>
                <a:cs typeface="Times New Roman"/>
              </a:rPr>
              <a:t>Q5 to conduction, is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one </a:t>
            </a:r>
            <a:r>
              <a:rPr dirty="0" sz="1400" spc="-10">
                <a:latin typeface="Times New Roman"/>
                <a:cs typeface="Times New Roman"/>
              </a:rPr>
              <a:t>when </a:t>
            </a:r>
            <a:r>
              <a:rPr dirty="0" sz="1400" spc="-5">
                <a:latin typeface="Times New Roman"/>
                <a:cs typeface="Times New Roman"/>
              </a:rPr>
              <a:t>both the inputs </a:t>
            </a:r>
            <a:r>
              <a:rPr dirty="0" sz="1400">
                <a:latin typeface="Times New Roman"/>
                <a:cs typeface="Times New Roman"/>
              </a:rPr>
              <a:t>are in </a:t>
            </a:r>
            <a:r>
              <a:rPr dirty="0" sz="1400" spc="-5">
                <a:latin typeface="Times New Roman"/>
                <a:cs typeface="Times New Roman"/>
              </a:rPr>
              <a:t>the logic LOW  </a:t>
            </a:r>
            <a:r>
              <a:rPr dirty="0" sz="1400">
                <a:latin typeface="Times New Roman"/>
                <a:cs typeface="Times New Roman"/>
              </a:rPr>
              <a:t>state. </a:t>
            </a:r>
            <a:r>
              <a:rPr dirty="0" sz="1400" spc="-5">
                <a:latin typeface="Times New Roman"/>
                <a:cs typeface="Times New Roman"/>
              </a:rPr>
              <a:t>The output in such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case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logic HIGH.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all other input  conditions, either Q3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Q4 will conduct, driving Q6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saturation and </a:t>
            </a:r>
            <a:r>
              <a:rPr dirty="0" sz="1400" spc="-10">
                <a:latin typeface="Times New Roman"/>
                <a:cs typeface="Times New Roman"/>
              </a:rPr>
              <a:t>Q5 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cut-off, producing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logic LOW </a:t>
            </a:r>
            <a:r>
              <a:rPr dirty="0" sz="1400">
                <a:latin typeface="Times New Roman"/>
                <a:cs typeface="Times New Roman"/>
              </a:rPr>
              <a:t>at the</a:t>
            </a:r>
            <a:r>
              <a:rPr dirty="0" sz="1400" spc="-5">
                <a:latin typeface="Times New Roman"/>
                <a:cs typeface="Times New Roman"/>
              </a:rPr>
              <a:t> output.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37232" y="3913631"/>
            <a:ext cx="3451860" cy="24033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37232" y="3913631"/>
            <a:ext cx="3358896" cy="21122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566159" y="5943599"/>
            <a:ext cx="864108" cy="19964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735704" y="5915024"/>
            <a:ext cx="5302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728216" y="6336791"/>
            <a:ext cx="4625339" cy="23957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824227" y="6338315"/>
            <a:ext cx="4436364" cy="23012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75659" y="8631935"/>
            <a:ext cx="1356360" cy="22098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130604" y="8567775"/>
            <a:ext cx="5297805" cy="1135380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algn="ctr" marL="556260">
              <a:lnSpc>
                <a:spcPct val="100000"/>
              </a:lnSpc>
              <a:spcBef>
                <a:spcPts val="385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18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ts val="1630"/>
              </a:lnSpc>
              <a:spcBef>
                <a:spcPts val="290"/>
              </a:spcBef>
            </a:pPr>
            <a:r>
              <a:rPr dirty="0" sz="1400" b="1">
                <a:latin typeface="Times New Roman"/>
                <a:cs typeface="Times New Roman"/>
              </a:rPr>
              <a:t>4- </a:t>
            </a:r>
            <a:r>
              <a:rPr dirty="0" sz="1400" spc="-5" b="1">
                <a:latin typeface="Times New Roman"/>
                <a:cs typeface="Times New Roman"/>
              </a:rPr>
              <a:t>AND</a:t>
            </a:r>
            <a:r>
              <a:rPr dirty="0" sz="1400" spc="-9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Gate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610"/>
              </a:lnSpc>
              <a:spcBef>
                <a:spcPts val="65"/>
              </a:spcBef>
            </a:pPr>
            <a:r>
              <a:rPr dirty="0" sz="1400">
                <a:latin typeface="Times New Roman"/>
                <a:cs typeface="Times New Roman"/>
              </a:rPr>
              <a:t>Figure </a:t>
            </a:r>
            <a:r>
              <a:rPr dirty="0" sz="1400" spc="-5">
                <a:latin typeface="Times New Roman"/>
                <a:cs typeface="Times New Roman"/>
              </a:rPr>
              <a:t>19 shows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internal schematic </a:t>
            </a:r>
            <a:r>
              <a:rPr dirty="0" sz="1400">
                <a:latin typeface="Times New Roman"/>
                <a:cs typeface="Times New Roman"/>
              </a:rPr>
              <a:t>of an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gate in </a:t>
            </a:r>
            <a:r>
              <a:rPr dirty="0" sz="1400" spc="-5">
                <a:latin typeface="Times New Roman"/>
                <a:cs typeface="Times New Roman"/>
              </a:rPr>
              <a:t>the standard  TTL family. The schematic shown is that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one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>
                <a:latin typeface="Times New Roman"/>
                <a:cs typeface="Times New Roman"/>
              </a:rPr>
              <a:t>four AND gates in  </a:t>
            </a:r>
            <a:r>
              <a:rPr dirty="0" sz="1400">
                <a:latin typeface="Times New Roman"/>
                <a:cs typeface="Times New Roman"/>
              </a:rPr>
              <a:t>a quad </a:t>
            </a:r>
            <a:r>
              <a:rPr dirty="0" sz="1400" spc="-5">
                <a:latin typeface="Times New Roman"/>
                <a:cs typeface="Times New Roman"/>
              </a:rPr>
              <a:t>two-input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gate </a:t>
            </a:r>
            <a:r>
              <a:rPr dirty="0" sz="1400" spc="-10">
                <a:latin typeface="Times New Roman"/>
                <a:cs typeface="Times New Roman"/>
              </a:rPr>
              <a:t>(type </a:t>
            </a:r>
            <a:r>
              <a:rPr dirty="0" sz="1400" spc="-5">
                <a:latin typeface="Times New Roman"/>
                <a:cs typeface="Times New Roman"/>
              </a:rPr>
              <a:t>7408/5408). </a:t>
            </a:r>
            <a:r>
              <a:rPr dirty="0" sz="1400" spc="-10">
                <a:latin typeface="Times New Roman"/>
                <a:cs typeface="Times New Roman"/>
              </a:rPr>
              <a:t>In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order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654425" y="9852228"/>
            <a:ext cx="25527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z="1600" spc="-5">
                <a:latin typeface="Calibri"/>
                <a:cs typeface="Calibri"/>
              </a:rPr>
              <a:t>13</a:t>
            </a:fld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5928" y="504546"/>
            <a:ext cx="138874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</a:t>
            </a:r>
            <a:r>
              <a:rPr dirty="0" sz="1400" i="1">
                <a:latin typeface="Lucida Calligraphy"/>
                <a:cs typeface="Lucida Calligraphy"/>
              </a:rPr>
              <a:t>four:  </a:t>
            </a:r>
            <a:r>
              <a:rPr dirty="0" sz="1400" spc="-5" i="1">
                <a:latin typeface="Lucida Calligraphy"/>
                <a:cs typeface="Lucida Calligraphy"/>
              </a:rPr>
              <a:t>Logic</a:t>
            </a:r>
            <a:r>
              <a:rPr dirty="0" sz="1400" spc="-6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Families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1284477"/>
            <a:ext cx="5300980" cy="1875155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algn="just" marL="12700" marR="5080">
              <a:lnSpc>
                <a:spcPct val="95800"/>
              </a:lnSpc>
              <a:spcBef>
                <a:spcPts val="175"/>
              </a:spcBef>
            </a:pP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explain how this schematic arrangement behaves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 spc="10">
                <a:latin typeface="Times New Roman"/>
                <a:cs typeface="Times New Roman"/>
              </a:rPr>
              <a:t>gate, </a:t>
            </a:r>
            <a:r>
              <a:rPr dirty="0" sz="1400" spc="-5">
                <a:latin typeface="Times New Roman"/>
                <a:cs typeface="Times New Roman"/>
              </a:rPr>
              <a:t>we  will begin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investigating the input condition that would lead to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HIGH  output.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HIGH </a:t>
            </a:r>
            <a:r>
              <a:rPr dirty="0" sz="1400">
                <a:latin typeface="Times New Roman"/>
                <a:cs typeface="Times New Roman"/>
              </a:rPr>
              <a:t>output </a:t>
            </a:r>
            <a:r>
              <a:rPr dirty="0" sz="1400" spc="-5">
                <a:latin typeface="Times New Roman"/>
                <a:cs typeface="Times New Roman"/>
              </a:rPr>
              <a:t>implies Q6 to be </a:t>
            </a:r>
            <a:r>
              <a:rPr dirty="0" sz="1400">
                <a:latin typeface="Times New Roman"/>
                <a:cs typeface="Times New Roman"/>
              </a:rPr>
              <a:t>in cut-off </a:t>
            </a:r>
            <a:r>
              <a:rPr dirty="0" sz="1400" spc="-5">
                <a:latin typeface="Times New Roman"/>
                <a:cs typeface="Times New Roman"/>
              </a:rPr>
              <a:t>and Q5 </a:t>
            </a:r>
            <a:r>
              <a:rPr dirty="0" sz="1400">
                <a:latin typeface="Times New Roman"/>
                <a:cs typeface="Times New Roman"/>
              </a:rPr>
              <a:t>to be </a:t>
            </a:r>
            <a:r>
              <a:rPr dirty="0" sz="1400" spc="-5">
                <a:latin typeface="Times New Roman"/>
                <a:cs typeface="Times New Roman"/>
              </a:rPr>
              <a:t>in  conduction. This can happen only when Q4 is in </a:t>
            </a:r>
            <a:r>
              <a:rPr dirty="0" sz="1400">
                <a:latin typeface="Times New Roman"/>
                <a:cs typeface="Times New Roman"/>
              </a:rPr>
              <a:t>cut-off. </a:t>
            </a:r>
            <a:r>
              <a:rPr dirty="0" sz="1400" spc="-5">
                <a:latin typeface="Times New Roman"/>
                <a:cs typeface="Times New Roman"/>
              </a:rPr>
              <a:t>Transistor Q4 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be in the </a:t>
            </a:r>
            <a:r>
              <a:rPr dirty="0" sz="1400">
                <a:latin typeface="Times New Roman"/>
                <a:cs typeface="Times New Roman"/>
              </a:rPr>
              <a:t>cut-off </a:t>
            </a:r>
            <a:r>
              <a:rPr dirty="0" sz="1400" spc="-5">
                <a:latin typeface="Times New Roman"/>
                <a:cs typeface="Times New Roman"/>
              </a:rPr>
              <a:t>state only when both Q2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Q3 are in conduction.  This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possible only when both inputs </a:t>
            </a:r>
            <a:r>
              <a:rPr dirty="0" sz="1400">
                <a:latin typeface="Times New Roman"/>
                <a:cs typeface="Times New Roman"/>
              </a:rPr>
              <a:t>are in the </a:t>
            </a:r>
            <a:r>
              <a:rPr dirty="0" sz="1400" spc="-5">
                <a:latin typeface="Times New Roman"/>
                <a:cs typeface="Times New Roman"/>
              </a:rPr>
              <a:t>logic HIGH state. Let us  </a:t>
            </a:r>
            <a:r>
              <a:rPr dirty="0" sz="1400">
                <a:latin typeface="Times New Roman"/>
                <a:cs typeface="Times New Roman"/>
              </a:rPr>
              <a:t>now </a:t>
            </a:r>
            <a:r>
              <a:rPr dirty="0" sz="1400" spc="-5">
                <a:latin typeface="Times New Roman"/>
                <a:cs typeface="Times New Roman"/>
              </a:rPr>
              <a:t>see what happens when either of the two inputs is driven to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LOW  state. </a:t>
            </a:r>
            <a:r>
              <a:rPr dirty="0" sz="1400" spc="-10">
                <a:latin typeface="Times New Roman"/>
                <a:cs typeface="Times New Roman"/>
              </a:rPr>
              <a:t>This </a:t>
            </a:r>
            <a:r>
              <a:rPr dirty="0" sz="1400" spc="-5">
                <a:latin typeface="Times New Roman"/>
                <a:cs typeface="Times New Roman"/>
              </a:rPr>
              <a:t>drives Q2 and Q3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cut-off </a:t>
            </a:r>
            <a:r>
              <a:rPr dirty="0" sz="1400" spc="-5">
                <a:latin typeface="Times New Roman"/>
                <a:cs typeface="Times New Roman"/>
              </a:rPr>
              <a:t>state, which forces Q4 </a:t>
            </a:r>
            <a:r>
              <a:rPr dirty="0" sz="1400" spc="-10">
                <a:latin typeface="Times New Roman"/>
                <a:cs typeface="Times New Roman"/>
              </a:rPr>
              <a:t>and  </a:t>
            </a:r>
            <a:r>
              <a:rPr dirty="0" sz="1400" spc="-5">
                <a:latin typeface="Times New Roman"/>
                <a:cs typeface="Times New Roman"/>
              </a:rPr>
              <a:t>subsequently Q6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saturation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Q5 to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cut-off.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59153" y="6195440"/>
            <a:ext cx="9321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Times New Roman"/>
                <a:cs typeface="Times New Roman"/>
              </a:rPr>
              <a:t>5- OR</a:t>
            </a:r>
            <a:r>
              <a:rPr dirty="0" sz="1400" spc="-15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Gate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604" y="6396608"/>
            <a:ext cx="5303520" cy="2693670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algn="just" marL="12700" marR="5080" indent="309245">
              <a:lnSpc>
                <a:spcPct val="95800"/>
              </a:lnSpc>
              <a:spcBef>
                <a:spcPts val="175"/>
              </a:spcBef>
            </a:pPr>
            <a:r>
              <a:rPr dirty="0" sz="1400">
                <a:latin typeface="Times New Roman"/>
                <a:cs typeface="Times New Roman"/>
              </a:rPr>
              <a:t>Figure 20 </a:t>
            </a:r>
            <a:r>
              <a:rPr dirty="0" sz="1400" spc="-5">
                <a:latin typeface="Times New Roman"/>
                <a:cs typeface="Times New Roman"/>
              </a:rPr>
              <a:t>shows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internal schematic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OR gate in the standard  TTL family. The schematic shown is that </a:t>
            </a:r>
            <a:r>
              <a:rPr dirty="0" sz="1400">
                <a:latin typeface="Times New Roman"/>
                <a:cs typeface="Times New Roman"/>
              </a:rPr>
              <a:t>of one of </a:t>
            </a:r>
            <a:r>
              <a:rPr dirty="0" sz="1400" spc="-5">
                <a:latin typeface="Times New Roman"/>
                <a:cs typeface="Times New Roman"/>
              </a:rPr>
              <a:t>the four OR gates in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quad two-input OR </a:t>
            </a:r>
            <a:r>
              <a:rPr dirty="0" sz="1400">
                <a:latin typeface="Times New Roman"/>
                <a:cs typeface="Times New Roman"/>
              </a:rPr>
              <a:t>gate </a:t>
            </a:r>
            <a:r>
              <a:rPr dirty="0" sz="1400" spc="-5">
                <a:latin typeface="Times New Roman"/>
                <a:cs typeface="Times New Roman"/>
              </a:rPr>
              <a:t>(type 7432/5432).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 spc="-5">
                <a:latin typeface="Times New Roman"/>
                <a:cs typeface="Times New Roman"/>
              </a:rPr>
              <a:t>will begin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investigating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input condition that would lead </a:t>
            </a:r>
            <a:r>
              <a:rPr dirty="0" sz="1400">
                <a:latin typeface="Times New Roman"/>
                <a:cs typeface="Times New Roman"/>
              </a:rPr>
              <a:t>to a </a:t>
            </a:r>
            <a:r>
              <a:rPr dirty="0" sz="1400" spc="-5">
                <a:latin typeface="Times New Roman"/>
                <a:cs typeface="Times New Roman"/>
              </a:rPr>
              <a:t>LOW output.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LOW output  demands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saturated Q8 and </a:t>
            </a:r>
            <a:r>
              <a:rPr dirty="0" sz="1400">
                <a:latin typeface="Times New Roman"/>
                <a:cs typeface="Times New Roman"/>
              </a:rPr>
              <a:t>a cut-off </a:t>
            </a:r>
            <a:r>
              <a:rPr dirty="0" sz="1400" spc="-5">
                <a:latin typeface="Times New Roman"/>
                <a:cs typeface="Times New Roman"/>
              </a:rPr>
              <a:t>Q7. This in turn requires Q6 to </a:t>
            </a:r>
            <a:r>
              <a:rPr dirty="0" sz="1400">
                <a:latin typeface="Times New Roman"/>
                <a:cs typeface="Times New Roman"/>
              </a:rPr>
              <a:t>be  in </a:t>
            </a:r>
            <a:r>
              <a:rPr dirty="0" sz="1400" spc="-5">
                <a:latin typeface="Times New Roman"/>
                <a:cs typeface="Times New Roman"/>
              </a:rPr>
              <a:t>saturation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Q5, Q4 and Q3 </a:t>
            </a:r>
            <a:r>
              <a:rPr dirty="0" sz="1400">
                <a:latin typeface="Times New Roman"/>
                <a:cs typeface="Times New Roman"/>
              </a:rPr>
              <a:t>to be in cut-off. </a:t>
            </a:r>
            <a:r>
              <a:rPr dirty="0" sz="1400" spc="-10">
                <a:latin typeface="Times New Roman"/>
                <a:cs typeface="Times New Roman"/>
              </a:rPr>
              <a:t>This </a:t>
            </a:r>
            <a:r>
              <a:rPr dirty="0" sz="1400" spc="-5">
                <a:latin typeface="Times New Roman"/>
                <a:cs typeface="Times New Roman"/>
              </a:rPr>
              <a:t>is possible </a:t>
            </a:r>
            <a:r>
              <a:rPr dirty="0" sz="1400" spc="5">
                <a:latin typeface="Times New Roman"/>
                <a:cs typeface="Times New Roman"/>
              </a:rPr>
              <a:t>only  </a:t>
            </a:r>
            <a:r>
              <a:rPr dirty="0" sz="1400" spc="-5">
                <a:latin typeface="Times New Roman"/>
                <a:cs typeface="Times New Roman"/>
              </a:rPr>
              <a:t>when both Q1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Q2 </a:t>
            </a:r>
            <a:r>
              <a:rPr dirty="0" sz="1400">
                <a:latin typeface="Times New Roman"/>
                <a:cs typeface="Times New Roman"/>
              </a:rPr>
              <a:t>are in </a:t>
            </a:r>
            <a:r>
              <a:rPr dirty="0" sz="1400" spc="-5">
                <a:latin typeface="Times New Roman"/>
                <a:cs typeface="Times New Roman"/>
              </a:rPr>
              <a:t>saturation. That is, both inputs </a:t>
            </a:r>
            <a:r>
              <a:rPr dirty="0" sz="1400">
                <a:latin typeface="Times New Roman"/>
                <a:cs typeface="Times New Roman"/>
              </a:rPr>
              <a:t>are in </a:t>
            </a:r>
            <a:r>
              <a:rPr dirty="0" sz="1400" spc="-5">
                <a:latin typeface="Times New Roman"/>
                <a:cs typeface="Times New Roman"/>
              </a:rPr>
              <a:t>the  logic LOW state. This verifies one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entries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truth table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 OR gate. Let us </a:t>
            </a:r>
            <a:r>
              <a:rPr dirty="0" sz="1400">
                <a:latin typeface="Times New Roman"/>
                <a:cs typeface="Times New Roman"/>
              </a:rPr>
              <a:t>now see </a:t>
            </a:r>
            <a:r>
              <a:rPr dirty="0" sz="1400" spc="-5">
                <a:latin typeface="Times New Roman"/>
                <a:cs typeface="Times New Roman"/>
              </a:rPr>
              <a:t>what happens when either of the two inputs is  driven to the HIGH state. This </a:t>
            </a:r>
            <a:r>
              <a:rPr dirty="0" sz="1400">
                <a:latin typeface="Times New Roman"/>
                <a:cs typeface="Times New Roman"/>
              </a:rPr>
              <a:t>drives </a:t>
            </a:r>
            <a:r>
              <a:rPr dirty="0" sz="1400" spc="-10">
                <a:latin typeface="Times New Roman"/>
                <a:cs typeface="Times New Roman"/>
              </a:rPr>
              <a:t>either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two transistors Q3 and  Q4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saturation, which forces Q5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saturation and Q6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5">
                <a:latin typeface="Times New Roman"/>
                <a:cs typeface="Times New Roman"/>
              </a:rPr>
              <a:t>cut-off. </a:t>
            </a:r>
            <a:r>
              <a:rPr dirty="0" sz="1400" spc="-10">
                <a:latin typeface="Times New Roman"/>
                <a:cs typeface="Times New Roman"/>
              </a:rPr>
              <a:t>This  </a:t>
            </a:r>
            <a:r>
              <a:rPr dirty="0" sz="1400" spc="-5">
                <a:latin typeface="Times New Roman"/>
                <a:cs typeface="Times New Roman"/>
              </a:rPr>
              <a:t>drives Q7 to conduction and </a:t>
            </a:r>
            <a:r>
              <a:rPr dirty="0" sz="1400" spc="-10">
                <a:latin typeface="Times New Roman"/>
                <a:cs typeface="Times New Roman"/>
              </a:rPr>
              <a:t>Q8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cut-off, producing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logic HIGH  output.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495044" y="3413759"/>
            <a:ext cx="4514087" cy="27569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94103" y="3413759"/>
            <a:ext cx="4320540" cy="275539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31464" y="6121907"/>
            <a:ext cx="969263" cy="2209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552571" y="6093332"/>
            <a:ext cx="5308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3654425" y="9852228"/>
            <a:ext cx="25527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z="1600" spc="-5">
                <a:latin typeface="Calibri"/>
                <a:cs typeface="Calibri"/>
              </a:rPr>
              <a:t>13</a:t>
            </a:fld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5928" y="504546"/>
            <a:ext cx="138874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</a:t>
            </a:r>
            <a:r>
              <a:rPr dirty="0" sz="1400" i="1">
                <a:latin typeface="Lucida Calligraphy"/>
                <a:cs typeface="Lucida Calligraphy"/>
              </a:rPr>
              <a:t>four:  </a:t>
            </a:r>
            <a:r>
              <a:rPr dirty="0" sz="1400" spc="-5" i="1">
                <a:latin typeface="Lucida Calligraphy"/>
                <a:cs typeface="Lucida Calligraphy"/>
              </a:rPr>
              <a:t>Logic</a:t>
            </a:r>
            <a:r>
              <a:rPr dirty="0" sz="1400" spc="-6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Families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13560" y="1310639"/>
            <a:ext cx="4436364" cy="22997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005583" y="1312163"/>
            <a:ext cx="4146804" cy="222199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453384" y="3424427"/>
            <a:ext cx="1158239" cy="1859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30604" y="3395598"/>
            <a:ext cx="5302885" cy="38550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505459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20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ts val="1630"/>
              </a:lnSpc>
              <a:spcBef>
                <a:spcPts val="1045"/>
              </a:spcBef>
            </a:pPr>
            <a:r>
              <a:rPr dirty="0" sz="1400" b="1">
                <a:latin typeface="Times New Roman"/>
                <a:cs typeface="Times New Roman"/>
              </a:rPr>
              <a:t>6- </a:t>
            </a:r>
            <a:r>
              <a:rPr dirty="0" sz="1400" spc="-5" b="1">
                <a:latin typeface="Times New Roman"/>
                <a:cs typeface="Times New Roman"/>
              </a:rPr>
              <a:t>EXCLUSIVE-OR</a:t>
            </a:r>
            <a:r>
              <a:rPr dirty="0" sz="1400" spc="-9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Gate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220345">
              <a:lnSpc>
                <a:spcPct val="95900"/>
              </a:lnSpc>
              <a:spcBef>
                <a:spcPts val="20"/>
              </a:spcBef>
            </a:pPr>
            <a:r>
              <a:rPr dirty="0" sz="1400" spc="-5">
                <a:latin typeface="Times New Roman"/>
                <a:cs typeface="Times New Roman"/>
              </a:rPr>
              <a:t>Figure </a:t>
            </a:r>
            <a:r>
              <a:rPr dirty="0" sz="1400">
                <a:latin typeface="Times New Roman"/>
                <a:cs typeface="Times New Roman"/>
              </a:rPr>
              <a:t>21 </a:t>
            </a:r>
            <a:r>
              <a:rPr dirty="0" sz="1400" spc="-5">
                <a:latin typeface="Times New Roman"/>
                <a:cs typeface="Times New Roman"/>
              </a:rPr>
              <a:t>shows the internal schematic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>
                <a:latin typeface="Times New Roman"/>
                <a:cs typeface="Times New Roman"/>
              </a:rPr>
              <a:t>EX-OR </a:t>
            </a:r>
            <a:r>
              <a:rPr dirty="0" sz="1400" spc="-5">
                <a:latin typeface="Times New Roman"/>
                <a:cs typeface="Times New Roman"/>
              </a:rPr>
              <a:t>gate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 standard TTL family. The schematic shown is that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one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four </a:t>
            </a:r>
            <a:r>
              <a:rPr dirty="0" sz="1400" spc="5">
                <a:latin typeface="Times New Roman"/>
                <a:cs typeface="Times New Roman"/>
              </a:rPr>
              <a:t>EX-  </a:t>
            </a:r>
            <a:r>
              <a:rPr dirty="0" sz="1400" spc="-5">
                <a:latin typeface="Times New Roman"/>
                <a:cs typeface="Times New Roman"/>
              </a:rPr>
              <a:t>OR gates </a:t>
            </a:r>
            <a:r>
              <a:rPr dirty="0" sz="1400">
                <a:latin typeface="Times New Roman"/>
                <a:cs typeface="Times New Roman"/>
              </a:rPr>
              <a:t>in a </a:t>
            </a:r>
            <a:r>
              <a:rPr dirty="0" sz="1400" spc="-5">
                <a:latin typeface="Times New Roman"/>
                <a:cs typeface="Times New Roman"/>
              </a:rPr>
              <a:t>quad two-input EX-OR </a:t>
            </a:r>
            <a:r>
              <a:rPr dirty="0" sz="1400">
                <a:latin typeface="Times New Roman"/>
                <a:cs typeface="Times New Roman"/>
              </a:rPr>
              <a:t>gate </a:t>
            </a:r>
            <a:r>
              <a:rPr dirty="0" sz="1400" spc="-5">
                <a:latin typeface="Times New Roman"/>
                <a:cs typeface="Times New Roman"/>
              </a:rPr>
              <a:t>(type 7486/5486).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 spc="-5">
                <a:latin typeface="Times New Roman"/>
                <a:cs typeface="Times New Roman"/>
              </a:rPr>
              <a:t>will  note the similarities between this circuit and that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OR gate. The </a:t>
            </a:r>
            <a:r>
              <a:rPr dirty="0" sz="1400" spc="10">
                <a:latin typeface="Times New Roman"/>
                <a:cs typeface="Times New Roman"/>
              </a:rPr>
              <a:t>only  </a:t>
            </a:r>
            <a:r>
              <a:rPr dirty="0" sz="1400">
                <a:latin typeface="Times New Roman"/>
                <a:cs typeface="Times New Roman"/>
              </a:rPr>
              <a:t>new </a:t>
            </a:r>
            <a:r>
              <a:rPr dirty="0" sz="1400" spc="-5">
                <a:latin typeface="Times New Roman"/>
                <a:cs typeface="Times New Roman"/>
              </a:rPr>
              <a:t>element is the interconnected pair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transistors Q7 and </a:t>
            </a:r>
            <a:r>
              <a:rPr dirty="0" sz="1400" spc="-10">
                <a:latin typeface="Times New Roman"/>
                <a:cs typeface="Times New Roman"/>
              </a:rPr>
              <a:t>Q8. We </a:t>
            </a:r>
            <a:r>
              <a:rPr dirty="0" sz="1400" spc="-5">
                <a:latin typeface="Times New Roman"/>
                <a:cs typeface="Times New Roman"/>
              </a:rPr>
              <a:t>will  </a:t>
            </a:r>
            <a:r>
              <a:rPr dirty="0" sz="1400">
                <a:latin typeface="Times New Roman"/>
                <a:cs typeface="Times New Roman"/>
              </a:rPr>
              <a:t>see </a:t>
            </a:r>
            <a:r>
              <a:rPr dirty="0" sz="1400" spc="-5">
                <a:latin typeface="Times New Roman"/>
                <a:cs typeface="Times New Roman"/>
              </a:rPr>
              <a:t>that, when both the inputs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either </a:t>
            </a:r>
            <a:r>
              <a:rPr dirty="0" sz="1400" spc="-10">
                <a:latin typeface="Times New Roman"/>
                <a:cs typeface="Times New Roman"/>
              </a:rPr>
              <a:t>HIGH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LOW, both Q7 and Q8  remain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cut-off. </a:t>
            </a:r>
            <a:r>
              <a:rPr dirty="0" sz="1400" spc="-10">
                <a:latin typeface="Times New Roman"/>
                <a:cs typeface="Times New Roman"/>
              </a:rPr>
              <a:t>In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case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inputs being in the logic HIGH state, the  base and emitter terminals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5">
                <a:latin typeface="Times New Roman"/>
                <a:cs typeface="Times New Roman"/>
              </a:rPr>
              <a:t>both </a:t>
            </a:r>
            <a:r>
              <a:rPr dirty="0" sz="1400" spc="-5">
                <a:latin typeface="Times New Roman"/>
                <a:cs typeface="Times New Roman"/>
              </a:rPr>
              <a:t>these transistors remain </a:t>
            </a:r>
            <a:r>
              <a:rPr dirty="0" sz="1400">
                <a:latin typeface="Times New Roman"/>
                <a:cs typeface="Times New Roman"/>
              </a:rPr>
              <a:t>near </a:t>
            </a:r>
            <a:r>
              <a:rPr dirty="0" sz="1400" spc="-5">
                <a:latin typeface="Times New Roman"/>
                <a:cs typeface="Times New Roman"/>
              </a:rPr>
              <a:t>the  ground potential. </a:t>
            </a:r>
            <a:r>
              <a:rPr dirty="0" sz="1400" spc="-1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case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inputs being in the LOW state, the base  and emitter terminals of both these transistors remain </a:t>
            </a:r>
            <a:r>
              <a:rPr dirty="0" sz="1400">
                <a:latin typeface="Times New Roman"/>
                <a:cs typeface="Times New Roman"/>
              </a:rPr>
              <a:t>near </a:t>
            </a:r>
            <a:r>
              <a:rPr dirty="0" sz="1400" spc="-5">
                <a:latin typeface="Times New Roman"/>
                <a:cs typeface="Times New Roman"/>
              </a:rPr>
              <a:t>VCC. The  result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10">
                <a:latin typeface="Times New Roman"/>
                <a:cs typeface="Times New Roman"/>
              </a:rPr>
              <a:t>conducting </a:t>
            </a:r>
            <a:r>
              <a:rPr dirty="0" sz="1400" spc="-5">
                <a:latin typeface="Times New Roman"/>
                <a:cs typeface="Times New Roman"/>
              </a:rPr>
              <a:t>Q9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Q11 and </a:t>
            </a:r>
            <a:r>
              <a:rPr dirty="0" sz="1400" spc="5">
                <a:latin typeface="Times New Roman"/>
                <a:cs typeface="Times New Roman"/>
              </a:rPr>
              <a:t>non </a:t>
            </a:r>
            <a:r>
              <a:rPr dirty="0" sz="1400">
                <a:latin typeface="Times New Roman"/>
                <a:cs typeface="Times New Roman"/>
              </a:rPr>
              <a:t>- </a:t>
            </a:r>
            <a:r>
              <a:rPr dirty="0" sz="1400" spc="-5">
                <a:latin typeface="Times New Roman"/>
                <a:cs typeface="Times New Roman"/>
              </a:rPr>
              <a:t>conducting Q10, which leads  </a:t>
            </a:r>
            <a:r>
              <a:rPr dirty="0" sz="1400">
                <a:latin typeface="Times New Roman"/>
                <a:cs typeface="Times New Roman"/>
              </a:rPr>
              <a:t>to a </a:t>
            </a:r>
            <a:r>
              <a:rPr dirty="0" sz="1400" spc="-5">
                <a:latin typeface="Times New Roman"/>
                <a:cs typeface="Times New Roman"/>
              </a:rPr>
              <a:t>LOW output. When either of the inputs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HIGH, either Q7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Q8  conducts. Transistor Q7 conducts when input </a:t>
            </a:r>
            <a:r>
              <a:rPr dirty="0" sz="1400">
                <a:latin typeface="Times New Roman"/>
                <a:cs typeface="Times New Roman"/>
              </a:rPr>
              <a:t>B is </a:t>
            </a:r>
            <a:r>
              <a:rPr dirty="0" sz="1400" spc="-5">
                <a:latin typeface="Times New Roman"/>
                <a:cs typeface="Times New Roman"/>
              </a:rPr>
              <a:t>HIGH,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transistor  Q8 conducts when input </a:t>
            </a:r>
            <a:r>
              <a:rPr dirty="0" sz="1400">
                <a:latin typeface="Times New Roman"/>
                <a:cs typeface="Times New Roman"/>
              </a:rPr>
              <a:t>A is </a:t>
            </a:r>
            <a:r>
              <a:rPr dirty="0" sz="1400" spc="-5">
                <a:latin typeface="Times New Roman"/>
                <a:cs typeface="Times New Roman"/>
              </a:rPr>
              <a:t>HIGH. Conducting Q7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Q8 turns off </a:t>
            </a:r>
            <a:r>
              <a:rPr dirty="0" sz="1400" spc="-10">
                <a:latin typeface="Times New Roman"/>
                <a:cs typeface="Times New Roman"/>
              </a:rPr>
              <a:t>Q9  </a:t>
            </a:r>
            <a:r>
              <a:rPr dirty="0" sz="1400" spc="-5">
                <a:latin typeface="Times New Roman"/>
                <a:cs typeface="Times New Roman"/>
              </a:rPr>
              <a:t>and Q11 and turns on Q10, producing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HIGH output. This </a:t>
            </a:r>
            <a:r>
              <a:rPr dirty="0" sz="1400">
                <a:latin typeface="Times New Roman"/>
                <a:cs typeface="Times New Roman"/>
              </a:rPr>
              <a:t>explains </a:t>
            </a:r>
            <a:r>
              <a:rPr dirty="0" sz="1400" spc="-5">
                <a:latin typeface="Times New Roman"/>
                <a:cs typeface="Times New Roman"/>
              </a:rPr>
              <a:t>how  this circuit behaves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EX-OR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gate.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654425" y="9852228"/>
            <a:ext cx="25527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z="1600" spc="-5">
                <a:latin typeface="Calibri"/>
                <a:cs typeface="Calibri"/>
              </a:rPr>
              <a:t>13</a:t>
            </a:fld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5928" y="504546"/>
            <a:ext cx="138874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</a:t>
            </a:r>
            <a:r>
              <a:rPr dirty="0" sz="1400" i="1">
                <a:latin typeface="Lucida Calligraphy"/>
                <a:cs typeface="Lucida Calligraphy"/>
              </a:rPr>
              <a:t>four:  </a:t>
            </a:r>
            <a:r>
              <a:rPr dirty="0" sz="1400" spc="-5" i="1">
                <a:latin typeface="Lucida Calligraphy"/>
                <a:cs typeface="Lucida Calligraphy"/>
              </a:rPr>
              <a:t>Logic</a:t>
            </a:r>
            <a:r>
              <a:rPr dirty="0" sz="1400" spc="-6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Families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24711" y="1493519"/>
            <a:ext cx="5341620" cy="32583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423416" y="1495043"/>
            <a:ext cx="4949952" cy="30434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290315" y="4538471"/>
            <a:ext cx="1123188" cy="2133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589401" y="4509642"/>
            <a:ext cx="5314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21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654425" y="9852228"/>
            <a:ext cx="25527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z="1600" spc="-5">
                <a:latin typeface="Calibri"/>
                <a:cs typeface="Calibri"/>
              </a:rPr>
              <a:t>13</a:t>
            </a:fld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5928" y="504546"/>
            <a:ext cx="138874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</a:t>
            </a:r>
            <a:r>
              <a:rPr dirty="0" sz="1400" i="1">
                <a:latin typeface="Lucida Calligraphy"/>
                <a:cs typeface="Lucida Calligraphy"/>
              </a:rPr>
              <a:t>four:  </a:t>
            </a:r>
            <a:r>
              <a:rPr dirty="0" sz="1400" spc="-5" i="1">
                <a:latin typeface="Lucida Calligraphy"/>
                <a:cs typeface="Lucida Calligraphy"/>
              </a:rPr>
              <a:t>Logic</a:t>
            </a:r>
            <a:r>
              <a:rPr dirty="0" sz="1400" spc="-6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Families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331464" y="2788919"/>
            <a:ext cx="1004315" cy="3017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700653" y="2762757"/>
            <a:ext cx="5581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Fig.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1(b)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747772" y="1420367"/>
            <a:ext cx="2484120" cy="126796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813304" y="1420367"/>
            <a:ext cx="2325623" cy="1203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206495" y="4401311"/>
            <a:ext cx="1071371" cy="3002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991920" y="4375530"/>
            <a:ext cx="5440680" cy="5375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427355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Fig. </a:t>
            </a:r>
            <a:r>
              <a:rPr dirty="0" sz="1200">
                <a:latin typeface="Times New Roman"/>
                <a:cs typeface="Times New Roman"/>
              </a:rPr>
              <a:t>1(c)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"/>
              <a:tabLst>
                <a:tab pos="241300" algn="l"/>
              </a:tabLst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Characteristic</a:t>
            </a:r>
            <a:r>
              <a:rPr dirty="0" u="heavy" sz="1600" spc="-10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Parameters</a:t>
            </a:r>
            <a:endParaRPr sz="1600">
              <a:latin typeface="Times New Roman"/>
              <a:cs typeface="Times New Roman"/>
            </a:endParaRPr>
          </a:p>
          <a:p>
            <a:pPr marL="151130" marR="7620">
              <a:lnSpc>
                <a:spcPts val="1610"/>
              </a:lnSpc>
              <a:spcBef>
                <a:spcPts val="1010"/>
              </a:spcBef>
            </a:pPr>
            <a:r>
              <a:rPr dirty="0" sz="1400" spc="-5">
                <a:latin typeface="Times New Roman"/>
                <a:cs typeface="Times New Roman"/>
              </a:rPr>
              <a:t>The parameters that used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characterize different logic families </a:t>
            </a:r>
            <a:r>
              <a:rPr dirty="0" sz="1400">
                <a:latin typeface="Times New Roman"/>
                <a:cs typeface="Times New Roman"/>
              </a:rPr>
              <a:t>are  </a:t>
            </a:r>
            <a:r>
              <a:rPr dirty="0" sz="1400" spc="-5">
                <a:latin typeface="Times New Roman"/>
                <a:cs typeface="Times New Roman"/>
              </a:rPr>
              <a:t>listed:</a:t>
            </a:r>
            <a:endParaRPr sz="1400">
              <a:latin typeface="Times New Roman"/>
              <a:cs typeface="Times New Roman"/>
            </a:endParaRPr>
          </a:p>
          <a:p>
            <a:pPr algn="just" lvl="1" marL="608330" marR="5080" indent="-228600">
              <a:lnSpc>
                <a:spcPct val="95800"/>
              </a:lnSpc>
              <a:spcBef>
                <a:spcPts val="960"/>
              </a:spcBef>
              <a:buAutoNum type="arabicPlain"/>
              <a:tabLst>
                <a:tab pos="608965" algn="l"/>
              </a:tabLst>
            </a:pPr>
            <a:r>
              <a:rPr dirty="0" sz="1400" spc="-5">
                <a:latin typeface="Times New Roman"/>
                <a:cs typeface="Times New Roman"/>
              </a:rPr>
              <a:t>HIGH-level input current, 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baseline="-12345" sz="1350">
                <a:latin typeface="Times New Roman"/>
                <a:cs typeface="Times New Roman"/>
              </a:rPr>
              <a:t>IH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This is the current flowing into  (taken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positive) or out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(taken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negative)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input when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HIGH-level input voltage equal to the minimum </a:t>
            </a:r>
            <a:r>
              <a:rPr dirty="0" sz="1400">
                <a:latin typeface="Times New Roman"/>
                <a:cs typeface="Times New Roman"/>
              </a:rPr>
              <a:t>HIGH-level  </a:t>
            </a:r>
            <a:r>
              <a:rPr dirty="0" sz="1400" spc="-5">
                <a:latin typeface="Times New Roman"/>
                <a:cs typeface="Times New Roman"/>
              </a:rPr>
              <a:t>output voltage specified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family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applied.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case </a:t>
            </a:r>
            <a:r>
              <a:rPr dirty="0" sz="1400">
                <a:latin typeface="Times New Roman"/>
                <a:cs typeface="Times New Roman"/>
              </a:rPr>
              <a:t>of  </a:t>
            </a:r>
            <a:r>
              <a:rPr dirty="0" sz="1400" spc="-5">
                <a:latin typeface="Times New Roman"/>
                <a:cs typeface="Times New Roman"/>
              </a:rPr>
              <a:t>bipolar logic families such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10">
                <a:latin typeface="Times New Roman"/>
                <a:cs typeface="Times New Roman"/>
              </a:rPr>
              <a:t>TTL,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circuit design is such that  this current flows into the input pin and is therefore specified </a:t>
            </a:r>
            <a:r>
              <a:rPr dirty="0" sz="1400">
                <a:latin typeface="Times New Roman"/>
                <a:cs typeface="Times New Roman"/>
              </a:rPr>
              <a:t>as  </a:t>
            </a:r>
            <a:r>
              <a:rPr dirty="0" sz="1400" spc="-5">
                <a:latin typeface="Times New Roman"/>
                <a:cs typeface="Times New Roman"/>
              </a:rPr>
              <a:t>positive.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case of CMOS </a:t>
            </a:r>
            <a:r>
              <a:rPr dirty="0" sz="1400" spc="-5">
                <a:latin typeface="Times New Roman"/>
                <a:cs typeface="Times New Roman"/>
              </a:rPr>
              <a:t>logic families,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10">
                <a:latin typeface="Times New Roman"/>
                <a:cs typeface="Times New Roman"/>
              </a:rPr>
              <a:t>could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either  positive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negative, and only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absolute value is specified in </a:t>
            </a:r>
            <a:r>
              <a:rPr dirty="0" sz="1400" spc="-10">
                <a:latin typeface="Times New Roman"/>
                <a:cs typeface="Times New Roman"/>
              </a:rPr>
              <a:t>this  </a:t>
            </a:r>
            <a:r>
              <a:rPr dirty="0" sz="1400">
                <a:latin typeface="Times New Roman"/>
                <a:cs typeface="Times New Roman"/>
              </a:rPr>
              <a:t>case.</a:t>
            </a:r>
            <a:endParaRPr sz="1400">
              <a:latin typeface="Times New Roman"/>
              <a:cs typeface="Times New Roman"/>
            </a:endParaRPr>
          </a:p>
          <a:p>
            <a:pPr algn="just" lvl="1" marL="608330" marR="5080" indent="-228600">
              <a:lnSpc>
                <a:spcPct val="95900"/>
              </a:lnSpc>
              <a:spcBef>
                <a:spcPts val="25"/>
              </a:spcBef>
              <a:buFont typeface="Cambria Math"/>
              <a:buAutoNum type="arabicPlain"/>
              <a:tabLst>
                <a:tab pos="652780" algn="l"/>
              </a:tabLst>
            </a:pPr>
            <a:r>
              <a:rPr dirty="0"/>
              <a:t>	</a:t>
            </a:r>
            <a:r>
              <a:rPr dirty="0" sz="1400" spc="-5">
                <a:latin typeface="Times New Roman"/>
                <a:cs typeface="Times New Roman"/>
              </a:rPr>
              <a:t>LOW-level input current, 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baseline="-12345" sz="1350">
                <a:latin typeface="Times New Roman"/>
                <a:cs typeface="Times New Roman"/>
              </a:rPr>
              <a:t>IL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The LOW-level input current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 maximum </a:t>
            </a:r>
            <a:r>
              <a:rPr dirty="0" sz="1400">
                <a:latin typeface="Times New Roman"/>
                <a:cs typeface="Times New Roman"/>
              </a:rPr>
              <a:t>current </a:t>
            </a:r>
            <a:r>
              <a:rPr dirty="0" sz="1400" spc="-10">
                <a:latin typeface="Times New Roman"/>
                <a:cs typeface="Times New Roman"/>
              </a:rPr>
              <a:t>flowing </a:t>
            </a:r>
            <a:r>
              <a:rPr dirty="0" sz="1400" spc="-5">
                <a:latin typeface="Times New Roman"/>
                <a:cs typeface="Times New Roman"/>
              </a:rPr>
              <a:t>into (taken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positive)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out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(taken 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negative) the input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logic function when the voltage applied 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input equals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maximum </a:t>
            </a:r>
            <a:r>
              <a:rPr dirty="0" sz="1400">
                <a:latin typeface="Times New Roman"/>
                <a:cs typeface="Times New Roman"/>
              </a:rPr>
              <a:t>LOW-level </a:t>
            </a:r>
            <a:r>
              <a:rPr dirty="0" sz="1400" spc="-5">
                <a:latin typeface="Times New Roman"/>
                <a:cs typeface="Times New Roman"/>
              </a:rPr>
              <a:t>output voltage  specified for the </a:t>
            </a:r>
            <a:r>
              <a:rPr dirty="0" sz="1400" spc="-10">
                <a:latin typeface="Times New Roman"/>
                <a:cs typeface="Times New Roman"/>
              </a:rPr>
              <a:t>family.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case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bipolar logic families such 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10">
                <a:latin typeface="Times New Roman"/>
                <a:cs typeface="Times New Roman"/>
              </a:rPr>
              <a:t>TTL,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circuit design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such that </a:t>
            </a:r>
            <a:r>
              <a:rPr dirty="0" sz="1400">
                <a:latin typeface="Times New Roman"/>
                <a:cs typeface="Times New Roman"/>
              </a:rPr>
              <a:t>this </a:t>
            </a:r>
            <a:r>
              <a:rPr dirty="0" sz="1400" spc="-5">
                <a:latin typeface="Times New Roman"/>
                <a:cs typeface="Times New Roman"/>
              </a:rPr>
              <a:t>current flows out of </a:t>
            </a:r>
            <a:r>
              <a:rPr dirty="0" sz="1400">
                <a:latin typeface="Times New Roman"/>
                <a:cs typeface="Times New Roman"/>
              </a:rPr>
              <a:t>the  </a:t>
            </a:r>
            <a:r>
              <a:rPr dirty="0" sz="1400" spc="-5">
                <a:latin typeface="Times New Roman"/>
                <a:cs typeface="Times New Roman"/>
              </a:rPr>
              <a:t>input pin and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therefore specified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negative. </a:t>
            </a:r>
            <a:r>
              <a:rPr dirty="0" sz="1400" spc="-1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case </a:t>
            </a:r>
            <a:r>
              <a:rPr dirty="0" sz="1400">
                <a:latin typeface="Times New Roman"/>
                <a:cs typeface="Times New Roman"/>
              </a:rPr>
              <a:t>of  CMOS </a:t>
            </a:r>
            <a:r>
              <a:rPr dirty="0" sz="1400" spc="-5">
                <a:latin typeface="Times New Roman"/>
                <a:cs typeface="Times New Roman"/>
              </a:rPr>
              <a:t>logic families,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could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either positive or negative.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 </a:t>
            </a:r>
            <a:r>
              <a:rPr dirty="0" sz="1400">
                <a:latin typeface="Times New Roman"/>
                <a:cs typeface="Times New Roman"/>
              </a:rPr>
              <a:t>case, </a:t>
            </a:r>
            <a:r>
              <a:rPr dirty="0" sz="1400" spc="-5">
                <a:latin typeface="Times New Roman"/>
                <a:cs typeface="Times New Roman"/>
              </a:rPr>
              <a:t>only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absolute value is specified. HIGH-level and </a:t>
            </a:r>
            <a:r>
              <a:rPr dirty="0" sz="1400" spc="-10">
                <a:latin typeface="Times New Roman"/>
                <a:cs typeface="Times New Roman"/>
              </a:rPr>
              <a:t>LOW-  </a:t>
            </a:r>
            <a:r>
              <a:rPr dirty="0" sz="1400" spc="-5">
                <a:latin typeface="Times New Roman"/>
                <a:cs typeface="Times New Roman"/>
              </a:rPr>
              <a:t>level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input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current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or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loading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also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sometimes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defined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terms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574607" y="2977324"/>
            <a:ext cx="2666364" cy="13782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804160" y="3032759"/>
            <a:ext cx="2334767" cy="12633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5928" y="504546"/>
            <a:ext cx="138874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</a:t>
            </a:r>
            <a:r>
              <a:rPr dirty="0" sz="1400" i="1">
                <a:latin typeface="Lucida Calligraphy"/>
                <a:cs typeface="Lucida Calligraphy"/>
              </a:rPr>
              <a:t>four:  </a:t>
            </a:r>
            <a:r>
              <a:rPr dirty="0" sz="1400" spc="-5" i="1">
                <a:latin typeface="Lucida Calligraphy"/>
                <a:cs typeface="Lucida Calligraphy"/>
              </a:rPr>
              <a:t>Logic</a:t>
            </a:r>
            <a:r>
              <a:rPr dirty="0" sz="1400" spc="-6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Families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9153" y="1287525"/>
            <a:ext cx="5074920" cy="37363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ts val="1675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unit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load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(UL).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devices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TTL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family,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535">
                <a:latin typeface="Cambria Math"/>
                <a:cs typeface="Cambria Math"/>
              </a:rPr>
              <a:t> </a:t>
            </a:r>
            <a:r>
              <a:rPr dirty="0" sz="1400" spc="54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645">
                <a:latin typeface="Cambria Math"/>
                <a:cs typeface="Cambria Math"/>
              </a:rPr>
              <a:t> </a:t>
            </a:r>
            <a:r>
              <a:rPr dirty="0" sz="1400" spc="6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41300">
              <a:lnSpc>
                <a:spcPts val="1630"/>
              </a:lnSpc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484">
                <a:latin typeface="Cambria Math"/>
                <a:cs typeface="Cambria Math"/>
              </a:rPr>
              <a:t> 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545">
                <a:latin typeface="Cambria Math"/>
                <a:cs typeface="Cambria Math"/>
              </a:rPr>
              <a:t> 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700">
                <a:latin typeface="Cambria Math"/>
                <a:cs typeface="Cambria Math"/>
              </a:rPr>
              <a:t>  </a:t>
            </a:r>
            <a:r>
              <a:rPr dirty="0" sz="1400" spc="72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05">
                <a:latin typeface="Cambria Math"/>
                <a:cs typeface="Cambria Math"/>
              </a:rPr>
              <a:t> </a:t>
            </a:r>
            <a:r>
              <a:rPr dirty="0" sz="1400" spc="71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just" marL="241300" marR="5080" indent="-228600">
              <a:lnSpc>
                <a:spcPct val="96300"/>
              </a:lnSpc>
              <a:spcBef>
                <a:spcPts val="25"/>
              </a:spcBef>
              <a:buFont typeface="Times New Roman"/>
              <a:buAutoNum type="arabicPlain" startAt="3"/>
              <a:tabLst>
                <a:tab pos="285750" algn="l"/>
              </a:tabLst>
            </a:pPr>
            <a:r>
              <a:rPr dirty="0"/>
              <a:t>	</a:t>
            </a:r>
            <a:r>
              <a:rPr dirty="0" sz="1400" spc="-5">
                <a:latin typeface="Times New Roman"/>
                <a:cs typeface="Times New Roman"/>
              </a:rPr>
              <a:t>HIGH-level output current, 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baseline="-12345" sz="1350">
                <a:latin typeface="Times New Roman"/>
                <a:cs typeface="Times New Roman"/>
              </a:rPr>
              <a:t>OH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This </a:t>
            </a:r>
            <a:r>
              <a:rPr dirty="0" sz="1400">
                <a:latin typeface="Times New Roman"/>
                <a:cs typeface="Times New Roman"/>
              </a:rPr>
              <a:t>is the </a:t>
            </a:r>
            <a:r>
              <a:rPr dirty="0" sz="1400" spc="-5">
                <a:latin typeface="Times New Roman"/>
                <a:cs typeface="Times New Roman"/>
              </a:rPr>
              <a:t>maximum </a:t>
            </a:r>
            <a:r>
              <a:rPr dirty="0" sz="1400">
                <a:latin typeface="Times New Roman"/>
                <a:cs typeface="Times New Roman"/>
              </a:rPr>
              <a:t>current  </a:t>
            </a:r>
            <a:r>
              <a:rPr dirty="0" sz="1400" spc="-5">
                <a:latin typeface="Times New Roman"/>
                <a:cs typeface="Times New Roman"/>
              </a:rPr>
              <a:t>flowing out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output. </a:t>
            </a:r>
            <a:r>
              <a:rPr dirty="0" sz="1400">
                <a:latin typeface="Times New Roman"/>
                <a:cs typeface="Times New Roman"/>
              </a:rPr>
              <a:t>It is </a:t>
            </a:r>
            <a:r>
              <a:rPr dirty="0" sz="1400" spc="-5">
                <a:latin typeface="Times New Roman"/>
                <a:cs typeface="Times New Roman"/>
              </a:rPr>
              <a:t>normally </a:t>
            </a:r>
            <a:r>
              <a:rPr dirty="0" sz="1400">
                <a:latin typeface="Times New Roman"/>
                <a:cs typeface="Times New Roman"/>
              </a:rPr>
              <a:t>shown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negative  number. The magnitude of I</a:t>
            </a:r>
            <a:r>
              <a:rPr dirty="0" baseline="-12345" sz="1350" spc="-7">
                <a:latin typeface="Times New Roman"/>
                <a:cs typeface="Times New Roman"/>
              </a:rPr>
              <a:t>OH </a:t>
            </a:r>
            <a:r>
              <a:rPr dirty="0" sz="1400" spc="-5">
                <a:latin typeface="Times New Roman"/>
                <a:cs typeface="Times New Roman"/>
              </a:rPr>
              <a:t>determines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inputs the  logic function can drive when its output is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logic HIGH state. 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example, </a:t>
            </a:r>
            <a:r>
              <a:rPr dirty="0" sz="1400">
                <a:latin typeface="Times New Roman"/>
                <a:cs typeface="Times New Roman"/>
              </a:rPr>
              <a:t>for the </a:t>
            </a:r>
            <a:r>
              <a:rPr dirty="0" sz="1400" spc="-5">
                <a:latin typeface="Times New Roman"/>
                <a:cs typeface="Times New Roman"/>
              </a:rPr>
              <a:t>standard TTL family,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minimum  guaranteed 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baseline="-12345" sz="1350">
                <a:latin typeface="Times New Roman"/>
                <a:cs typeface="Times New Roman"/>
              </a:rPr>
              <a:t>OH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which can drive standard TTL  inputs with </a:t>
            </a:r>
            <a:r>
              <a:rPr dirty="0" sz="1400" spc="-10">
                <a:latin typeface="Times New Roman"/>
                <a:cs typeface="Times New Roman"/>
              </a:rPr>
              <a:t>each </a:t>
            </a:r>
            <a:r>
              <a:rPr dirty="0" sz="1400" spc="-5">
                <a:latin typeface="Times New Roman"/>
                <a:cs typeface="Times New Roman"/>
              </a:rPr>
              <a:t>requiring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HIGH state,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in  Fig.2(a).</a:t>
            </a:r>
            <a:endParaRPr sz="1400">
              <a:latin typeface="Times New Roman"/>
              <a:cs typeface="Times New Roman"/>
            </a:endParaRPr>
          </a:p>
          <a:p>
            <a:pPr algn="just" marL="241300" marR="8890" indent="-228600">
              <a:lnSpc>
                <a:spcPts val="1610"/>
              </a:lnSpc>
              <a:spcBef>
                <a:spcPts val="40"/>
              </a:spcBef>
              <a:buFont typeface="Times New Roman"/>
              <a:buAutoNum type="arabicPlain" startAt="3"/>
              <a:tabLst>
                <a:tab pos="285750" algn="l"/>
              </a:tabLst>
            </a:pPr>
            <a:r>
              <a:rPr dirty="0"/>
              <a:t>	</a:t>
            </a:r>
            <a:r>
              <a:rPr dirty="0" sz="1400" spc="-5">
                <a:latin typeface="Times New Roman"/>
                <a:cs typeface="Times New Roman"/>
              </a:rPr>
              <a:t>LOW-level output current, 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baseline="-12345" sz="1350">
                <a:latin typeface="Times New Roman"/>
                <a:cs typeface="Times New Roman"/>
              </a:rPr>
              <a:t>OL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This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maximum current  flowing  into  the  output  pin  </a:t>
            </a:r>
            <a:r>
              <a:rPr dirty="0" sz="1400">
                <a:latin typeface="Times New Roman"/>
                <a:cs typeface="Times New Roman"/>
              </a:rPr>
              <a:t>of  a  </a:t>
            </a:r>
            <a:r>
              <a:rPr dirty="0" sz="1400" spc="-5">
                <a:latin typeface="Times New Roman"/>
                <a:cs typeface="Times New Roman"/>
              </a:rPr>
              <a:t>logic  function  when  the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input</a:t>
            </a:r>
            <a:endParaRPr sz="1400">
              <a:latin typeface="Times New Roman"/>
              <a:cs typeface="Times New Roman"/>
            </a:endParaRPr>
          </a:p>
          <a:p>
            <a:pPr algn="just" marL="241300" marR="6350">
              <a:lnSpc>
                <a:spcPts val="161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conditions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such that the output is in the logic </a:t>
            </a:r>
            <a:r>
              <a:rPr dirty="0" sz="1400" spc="5">
                <a:latin typeface="Times New Roman"/>
                <a:cs typeface="Times New Roman"/>
              </a:rPr>
              <a:t>LOW </a:t>
            </a:r>
            <a:r>
              <a:rPr dirty="0" sz="1400">
                <a:latin typeface="Times New Roman"/>
                <a:cs typeface="Times New Roman"/>
              </a:rPr>
              <a:t>state. </a:t>
            </a:r>
            <a:r>
              <a:rPr dirty="0" sz="1400" spc="-5">
                <a:latin typeface="Times New Roman"/>
                <a:cs typeface="Times New Roman"/>
              </a:rPr>
              <a:t>The  magnitude of 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baseline="-12345" sz="1350">
                <a:latin typeface="Times New Roman"/>
                <a:cs typeface="Times New Roman"/>
              </a:rPr>
              <a:t>OL </a:t>
            </a:r>
            <a:r>
              <a:rPr dirty="0" sz="1400" spc="-5">
                <a:latin typeface="Times New Roman"/>
                <a:cs typeface="Times New Roman"/>
              </a:rPr>
              <a:t>determines the 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inputs the logic  function can drive </a:t>
            </a:r>
            <a:r>
              <a:rPr dirty="0" sz="1400" spc="-10">
                <a:latin typeface="Times New Roman"/>
                <a:cs typeface="Times New Roman"/>
              </a:rPr>
              <a:t>when </a:t>
            </a:r>
            <a:r>
              <a:rPr dirty="0" sz="1400" spc="-5">
                <a:latin typeface="Times New Roman"/>
                <a:cs typeface="Times New Roman"/>
              </a:rPr>
              <a:t>its output is in the logic LOW state. </a:t>
            </a:r>
            <a:r>
              <a:rPr dirty="0" sz="1400">
                <a:latin typeface="Times New Roman"/>
                <a:cs typeface="Times New Roman"/>
              </a:rPr>
              <a:t>For  </a:t>
            </a:r>
            <a:r>
              <a:rPr dirty="0" sz="1400" spc="-5">
                <a:latin typeface="Times New Roman"/>
                <a:cs typeface="Times New Roman"/>
              </a:rPr>
              <a:t>example, for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standard TTL family,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minimum guaranteed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baseline="-12345" sz="1350" spc="7">
                <a:latin typeface="Times New Roman"/>
                <a:cs typeface="Times New Roman"/>
              </a:rPr>
              <a:t>OL</a:t>
            </a:r>
            <a:endParaRPr baseline="-12345" sz="1350">
              <a:latin typeface="Times New Roman"/>
              <a:cs typeface="Times New Roman"/>
            </a:endParaRPr>
          </a:p>
          <a:p>
            <a:pPr algn="just" marL="241300">
              <a:lnSpc>
                <a:spcPts val="1565"/>
              </a:lnSpc>
            </a:pPr>
            <a:r>
              <a:rPr dirty="0" sz="1400">
                <a:latin typeface="Times New Roman"/>
                <a:cs typeface="Times New Roman"/>
              </a:rPr>
              <a:t>is              ,  </a:t>
            </a:r>
            <a:r>
              <a:rPr dirty="0" sz="1400" spc="-5">
                <a:latin typeface="Times New Roman"/>
                <a:cs typeface="Times New Roman"/>
              </a:rPr>
              <a:t>which  can  drive        standard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TTL  inputs  with 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each</a:t>
            </a:r>
            <a:endParaRPr sz="1400">
              <a:latin typeface="Times New Roman"/>
              <a:cs typeface="Times New Roman"/>
            </a:endParaRPr>
          </a:p>
          <a:p>
            <a:pPr algn="just" marL="241300">
              <a:lnSpc>
                <a:spcPts val="1660"/>
              </a:lnSpc>
            </a:pPr>
            <a:r>
              <a:rPr dirty="0" sz="1400" spc="-5">
                <a:latin typeface="Times New Roman"/>
                <a:cs typeface="Times New Roman"/>
              </a:rPr>
              <a:t>requiring </a:t>
            </a:r>
            <a:r>
              <a:rPr dirty="0" sz="1400">
                <a:latin typeface="Times New Roman"/>
                <a:cs typeface="Times New Roman"/>
              </a:rPr>
              <a:t>in the </a:t>
            </a:r>
            <a:r>
              <a:rPr dirty="0" sz="1400" spc="-5">
                <a:latin typeface="Times New Roman"/>
                <a:cs typeface="Times New Roman"/>
              </a:rPr>
              <a:t>LOW </a:t>
            </a:r>
            <a:r>
              <a:rPr dirty="0" sz="1400">
                <a:latin typeface="Times New Roman"/>
                <a:cs typeface="Times New Roman"/>
              </a:rPr>
              <a:t>state, as </a:t>
            </a:r>
            <a:r>
              <a:rPr dirty="0" sz="1400" spc="-5">
                <a:latin typeface="Times New Roman"/>
                <a:cs typeface="Times New Roman"/>
              </a:rPr>
              <a:t>shown in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Fig.2(b).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83436" y="5375147"/>
            <a:ext cx="2432304" cy="21168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83436" y="5375147"/>
            <a:ext cx="2339340" cy="20513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705100" y="7592567"/>
            <a:ext cx="731520" cy="2270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31564" y="5111495"/>
            <a:ext cx="2432304" cy="22113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224528" y="5434583"/>
            <a:ext cx="2247900" cy="188823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177028" y="7592567"/>
            <a:ext cx="733044" cy="22707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359153" y="7479769"/>
            <a:ext cx="5073015" cy="2247265"/>
          </a:xfrm>
          <a:prstGeom prst="rect">
            <a:avLst/>
          </a:prstGeom>
        </p:spPr>
        <p:txBody>
          <a:bodyPr wrap="square" lIns="0" tIns="99695" rIns="0" bIns="0" rtlCol="0" vert="horz">
            <a:spAutoFit/>
          </a:bodyPr>
          <a:lstStyle/>
          <a:p>
            <a:pPr marL="1463675">
              <a:lnSpc>
                <a:spcPct val="100000"/>
              </a:lnSpc>
              <a:spcBef>
                <a:spcPts val="785"/>
              </a:spcBef>
              <a:tabLst>
                <a:tab pos="3928745" algn="l"/>
              </a:tabLst>
            </a:pPr>
            <a:r>
              <a:rPr dirty="0" sz="1200" spc="-5">
                <a:latin typeface="Times New Roman"/>
                <a:cs typeface="Times New Roman"/>
              </a:rPr>
              <a:t>Fig. </a:t>
            </a:r>
            <a:r>
              <a:rPr dirty="0" sz="1200">
                <a:latin typeface="Times New Roman"/>
                <a:cs typeface="Times New Roman"/>
              </a:rPr>
              <a:t>2(a)	</a:t>
            </a:r>
            <a:r>
              <a:rPr dirty="0" sz="1200" spc="-5">
                <a:latin typeface="Times New Roman"/>
                <a:cs typeface="Times New Roman"/>
              </a:rPr>
              <a:t>Fig. </a:t>
            </a:r>
            <a:r>
              <a:rPr dirty="0" sz="1200">
                <a:latin typeface="Times New Roman"/>
                <a:cs typeface="Times New Roman"/>
              </a:rPr>
              <a:t>2(b)</a:t>
            </a:r>
            <a:endParaRPr sz="1200">
              <a:latin typeface="Times New Roman"/>
              <a:cs typeface="Times New Roman"/>
            </a:endParaRPr>
          </a:p>
          <a:p>
            <a:pPr algn="just" marL="241300" marR="5080" indent="-228600">
              <a:lnSpc>
                <a:spcPct val="95900"/>
              </a:lnSpc>
              <a:spcBef>
                <a:spcPts val="880"/>
              </a:spcBef>
              <a:buFont typeface="Times New Roman"/>
              <a:buAutoNum type="arabicPlain" startAt="5"/>
              <a:tabLst>
                <a:tab pos="285750" algn="l"/>
              </a:tabLst>
            </a:pPr>
            <a:r>
              <a:rPr dirty="0"/>
              <a:t>	</a:t>
            </a:r>
            <a:r>
              <a:rPr dirty="0" sz="1400" spc="-5">
                <a:latin typeface="Times New Roman"/>
                <a:cs typeface="Times New Roman"/>
              </a:rPr>
              <a:t>HIGH-level off-state (high-impedance state) output current, 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baseline="-12345" sz="1350">
                <a:latin typeface="Times New Roman"/>
                <a:cs typeface="Times New Roman"/>
              </a:rPr>
              <a:t>OZH</a:t>
            </a:r>
            <a:r>
              <a:rPr dirty="0" sz="1400">
                <a:latin typeface="Times New Roman"/>
                <a:cs typeface="Times New Roman"/>
              </a:rPr>
              <a:t>.  </a:t>
            </a:r>
            <a:r>
              <a:rPr dirty="0" sz="1400" spc="-5">
                <a:latin typeface="Times New Roman"/>
                <a:cs typeface="Times New Roman"/>
              </a:rPr>
              <a:t>This is the current </a:t>
            </a:r>
            <a:r>
              <a:rPr dirty="0" sz="1400" spc="-10">
                <a:latin typeface="Times New Roman"/>
                <a:cs typeface="Times New Roman"/>
              </a:rPr>
              <a:t>flowing </a:t>
            </a:r>
            <a:r>
              <a:rPr dirty="0" sz="1400" spc="-5">
                <a:latin typeface="Times New Roman"/>
                <a:cs typeface="Times New Roman"/>
              </a:rPr>
              <a:t>into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output of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tristate logic function  with the enable input chosen so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to establish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high-impedance  state and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logic HIGH voltage level applied </a:t>
            </a:r>
            <a:r>
              <a:rPr dirty="0" sz="1400">
                <a:latin typeface="Times New Roman"/>
                <a:cs typeface="Times New Roman"/>
              </a:rPr>
              <a:t>at the </a:t>
            </a:r>
            <a:r>
              <a:rPr dirty="0" sz="1400" spc="-5">
                <a:latin typeface="Times New Roman"/>
                <a:cs typeface="Times New Roman"/>
              </a:rPr>
              <a:t>output. The  input conditions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chosen </a:t>
            </a:r>
            <a:r>
              <a:rPr dirty="0" sz="1400">
                <a:latin typeface="Times New Roman"/>
                <a:cs typeface="Times New Roman"/>
              </a:rPr>
              <a:t>so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produce logic LOW </a:t>
            </a:r>
            <a:r>
              <a:rPr dirty="0" sz="1400">
                <a:latin typeface="Times New Roman"/>
                <a:cs typeface="Times New Roman"/>
              </a:rPr>
              <a:t>if the  </a:t>
            </a:r>
            <a:r>
              <a:rPr dirty="0" sz="1400" spc="-5">
                <a:latin typeface="Times New Roman"/>
                <a:cs typeface="Times New Roman"/>
              </a:rPr>
              <a:t>device is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enabled.</a:t>
            </a:r>
            <a:endParaRPr sz="1400">
              <a:latin typeface="Times New Roman"/>
              <a:cs typeface="Times New Roman"/>
            </a:endParaRPr>
          </a:p>
          <a:p>
            <a:pPr algn="just" marL="241300" marR="5080" indent="-228600">
              <a:lnSpc>
                <a:spcPts val="1610"/>
              </a:lnSpc>
              <a:spcBef>
                <a:spcPts val="40"/>
              </a:spcBef>
              <a:buAutoNum type="arabicPlain" startAt="5"/>
              <a:tabLst>
                <a:tab pos="241300" algn="l"/>
              </a:tabLst>
            </a:pPr>
            <a:r>
              <a:rPr dirty="0" sz="1400" spc="-5">
                <a:latin typeface="Times New Roman"/>
                <a:cs typeface="Times New Roman"/>
              </a:rPr>
              <a:t>LOW-level off-state (high-impedance state) output current, I</a:t>
            </a:r>
            <a:r>
              <a:rPr dirty="0" baseline="-12345" sz="1350" spc="-7">
                <a:latin typeface="Times New Roman"/>
                <a:cs typeface="Times New Roman"/>
              </a:rPr>
              <a:t>OZL</a:t>
            </a:r>
            <a:r>
              <a:rPr dirty="0" sz="1400" spc="-5">
                <a:latin typeface="Times New Roman"/>
                <a:cs typeface="Times New Roman"/>
              </a:rPr>
              <a:t>.  This is the current </a:t>
            </a:r>
            <a:r>
              <a:rPr dirty="0" sz="1400" spc="-10">
                <a:latin typeface="Times New Roman"/>
                <a:cs typeface="Times New Roman"/>
              </a:rPr>
              <a:t>flowing </a:t>
            </a:r>
            <a:r>
              <a:rPr dirty="0" sz="1400" spc="-5">
                <a:latin typeface="Times New Roman"/>
                <a:cs typeface="Times New Roman"/>
              </a:rPr>
              <a:t>into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output of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tristate logic function  with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enable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input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chosen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so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as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establish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high-impedance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3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5928" y="504546"/>
            <a:ext cx="138874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</a:t>
            </a:r>
            <a:r>
              <a:rPr dirty="0" sz="1400" i="1">
                <a:latin typeface="Lucida Calligraphy"/>
                <a:cs typeface="Lucida Calligraphy"/>
              </a:rPr>
              <a:t>four:  </a:t>
            </a:r>
            <a:r>
              <a:rPr dirty="0" sz="1400" spc="-5" i="1">
                <a:latin typeface="Lucida Calligraphy"/>
                <a:cs typeface="Lucida Calligraphy"/>
              </a:rPr>
              <a:t>Logic</a:t>
            </a:r>
            <a:r>
              <a:rPr dirty="0" sz="1400" spc="-6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Families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1284477"/>
            <a:ext cx="5302250" cy="782129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algn="just" marL="469265" marR="8255">
              <a:lnSpc>
                <a:spcPct val="96100"/>
              </a:lnSpc>
              <a:spcBef>
                <a:spcPts val="170"/>
              </a:spcBef>
            </a:pPr>
            <a:r>
              <a:rPr dirty="0" sz="1400" spc="-5">
                <a:latin typeface="Times New Roman"/>
                <a:cs typeface="Times New Roman"/>
              </a:rPr>
              <a:t>state and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logic LOW voltage level applied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output. The  input conditions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chosen so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to produce logic HIGH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the  device is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enabled.</a:t>
            </a:r>
            <a:endParaRPr sz="1400">
              <a:latin typeface="Times New Roman"/>
              <a:cs typeface="Times New Roman"/>
            </a:endParaRPr>
          </a:p>
          <a:p>
            <a:pPr algn="just" marL="469265" marR="9525" indent="-228600">
              <a:lnSpc>
                <a:spcPts val="1610"/>
              </a:lnSpc>
              <a:spcBef>
                <a:spcPts val="40"/>
              </a:spcBef>
              <a:buFont typeface="Times New Roman"/>
              <a:buAutoNum type="arabicPlain" startAt="7"/>
              <a:tabLst>
                <a:tab pos="514350" algn="l"/>
              </a:tabLst>
            </a:pPr>
            <a:r>
              <a:rPr dirty="0"/>
              <a:t>	</a:t>
            </a:r>
            <a:r>
              <a:rPr dirty="0" sz="1400" spc="-5">
                <a:latin typeface="Times New Roman"/>
                <a:cs typeface="Times New Roman"/>
              </a:rPr>
              <a:t>HIGH-level input voltage, V</a:t>
            </a:r>
            <a:r>
              <a:rPr dirty="0" baseline="-12345" sz="1350" spc="-7">
                <a:latin typeface="Times New Roman"/>
                <a:cs typeface="Times New Roman"/>
              </a:rPr>
              <a:t>IH</a:t>
            </a:r>
            <a:r>
              <a:rPr dirty="0" sz="1400" spc="-5">
                <a:latin typeface="Times New Roman"/>
                <a:cs typeface="Times New Roman"/>
              </a:rPr>
              <a:t>. This </a:t>
            </a:r>
            <a:r>
              <a:rPr dirty="0" sz="1400">
                <a:latin typeface="Times New Roman"/>
                <a:cs typeface="Times New Roman"/>
              </a:rPr>
              <a:t>is the </a:t>
            </a:r>
            <a:r>
              <a:rPr dirty="0" sz="1400" spc="-5">
                <a:latin typeface="Times New Roman"/>
                <a:cs typeface="Times New Roman"/>
              </a:rPr>
              <a:t>minimum voltage </a:t>
            </a:r>
            <a:r>
              <a:rPr dirty="0" sz="1400" spc="-10">
                <a:latin typeface="Times New Roman"/>
                <a:cs typeface="Times New Roman"/>
              </a:rPr>
              <a:t>level  </a:t>
            </a:r>
            <a:r>
              <a:rPr dirty="0" sz="1400" spc="-5">
                <a:latin typeface="Times New Roman"/>
                <a:cs typeface="Times New Roman"/>
              </a:rPr>
              <a:t>that needs to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applied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input to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recognized </a:t>
            </a:r>
            <a:r>
              <a:rPr dirty="0" sz="1400">
                <a:latin typeface="Times New Roman"/>
                <a:cs typeface="Times New Roman"/>
              </a:rPr>
              <a:t>as a </a:t>
            </a:r>
            <a:r>
              <a:rPr dirty="0" sz="1400" spc="-5">
                <a:latin typeface="Times New Roman"/>
                <a:cs typeface="Times New Roman"/>
              </a:rPr>
              <a:t>legal  HIGH </a:t>
            </a:r>
            <a:r>
              <a:rPr dirty="0" sz="1400">
                <a:latin typeface="Times New Roman"/>
                <a:cs typeface="Times New Roman"/>
              </a:rPr>
              <a:t>level </a:t>
            </a:r>
            <a:r>
              <a:rPr dirty="0" sz="1400" spc="-5">
                <a:latin typeface="Times New Roman"/>
                <a:cs typeface="Times New Roman"/>
              </a:rPr>
              <a:t>for the specified </a:t>
            </a:r>
            <a:r>
              <a:rPr dirty="0" sz="1400" spc="-10">
                <a:latin typeface="Times New Roman"/>
                <a:cs typeface="Times New Roman"/>
              </a:rPr>
              <a:t>family. </a:t>
            </a:r>
            <a:r>
              <a:rPr dirty="0" sz="1400">
                <a:latin typeface="Times New Roman"/>
                <a:cs typeface="Times New Roman"/>
              </a:rPr>
              <a:t>For the </a:t>
            </a:r>
            <a:r>
              <a:rPr dirty="0" sz="1400" spc="-5">
                <a:latin typeface="Times New Roman"/>
                <a:cs typeface="Times New Roman"/>
              </a:rPr>
              <a:t>standard </a:t>
            </a:r>
            <a:r>
              <a:rPr dirty="0" sz="1400" spc="5">
                <a:latin typeface="Times New Roman"/>
                <a:cs typeface="Times New Roman"/>
              </a:rPr>
              <a:t>TTL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family,</a:t>
            </a:r>
            <a:endParaRPr sz="1400">
              <a:latin typeface="Times New Roman"/>
              <a:cs typeface="Times New Roman"/>
            </a:endParaRPr>
          </a:p>
          <a:p>
            <a:pPr marL="461645">
              <a:lnSpc>
                <a:spcPts val="1555"/>
              </a:lnSpc>
            </a:pP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input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voltage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legal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HIGH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logic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state.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120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Digital</a:t>
            </a:r>
            <a:endParaRPr sz="1400">
              <a:latin typeface="Times New Roman"/>
              <a:cs typeface="Times New Roman"/>
            </a:endParaRPr>
          </a:p>
          <a:p>
            <a:pPr algn="just" marL="461645" marR="6350">
              <a:lnSpc>
                <a:spcPct val="96200"/>
              </a:lnSpc>
              <a:spcBef>
                <a:spcPts val="30"/>
              </a:spcBef>
            </a:pPr>
            <a:r>
              <a:rPr dirty="0" sz="1400" spc="-5">
                <a:latin typeface="Times New Roman"/>
                <a:cs typeface="Times New Roman"/>
              </a:rPr>
              <a:t>Electronics LOW-level input voltage, </a:t>
            </a:r>
            <a:r>
              <a:rPr dirty="0" sz="1400" spc="-5" i="1">
                <a:latin typeface="Times New Roman"/>
                <a:cs typeface="Times New Roman"/>
              </a:rPr>
              <a:t>V</a:t>
            </a:r>
            <a:r>
              <a:rPr dirty="0" baseline="-12345" sz="1350" spc="-7">
                <a:latin typeface="Times New Roman"/>
                <a:cs typeface="Times New Roman"/>
              </a:rPr>
              <a:t>IL</a:t>
            </a:r>
            <a:r>
              <a:rPr dirty="0" sz="1400" spc="-5">
                <a:latin typeface="Times New Roman"/>
                <a:cs typeface="Times New Roman"/>
              </a:rPr>
              <a:t>. This is the maximum  voltage level applied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input that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recognized </a:t>
            </a:r>
            <a:r>
              <a:rPr dirty="0" sz="1400">
                <a:latin typeface="Times New Roman"/>
                <a:cs typeface="Times New Roman"/>
              </a:rPr>
              <a:t>as a </a:t>
            </a:r>
            <a:r>
              <a:rPr dirty="0" sz="1400" spc="-5">
                <a:latin typeface="Times New Roman"/>
                <a:cs typeface="Times New Roman"/>
              </a:rPr>
              <a:t>legal LOW  level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specified family.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standard TTL family, </a:t>
            </a:r>
            <a:r>
              <a:rPr dirty="0" sz="1400">
                <a:latin typeface="Times New Roman"/>
                <a:cs typeface="Times New Roman"/>
              </a:rPr>
              <a:t>an  </a:t>
            </a:r>
            <a:r>
              <a:rPr dirty="0" sz="1400" spc="-5">
                <a:latin typeface="Times New Roman"/>
                <a:cs typeface="Times New Roman"/>
              </a:rPr>
              <a:t>input voltage </a:t>
            </a:r>
            <a:r>
              <a:rPr dirty="0" sz="1400">
                <a:latin typeface="Times New Roman"/>
                <a:cs typeface="Times New Roman"/>
              </a:rPr>
              <a:t>of is a </a:t>
            </a:r>
            <a:r>
              <a:rPr dirty="0" sz="1400" spc="-5">
                <a:latin typeface="Times New Roman"/>
                <a:cs typeface="Times New Roman"/>
              </a:rPr>
              <a:t>legal LOW </a:t>
            </a:r>
            <a:r>
              <a:rPr dirty="0" sz="1400">
                <a:latin typeface="Times New Roman"/>
                <a:cs typeface="Times New Roman"/>
              </a:rPr>
              <a:t>logic</a:t>
            </a:r>
            <a:r>
              <a:rPr dirty="0" sz="1400" spc="-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state.</a:t>
            </a:r>
            <a:endParaRPr sz="1400">
              <a:latin typeface="Times New Roman"/>
              <a:cs typeface="Times New Roman"/>
            </a:endParaRPr>
          </a:p>
          <a:p>
            <a:pPr algn="just" marL="469265" marR="5080" indent="-228600">
              <a:lnSpc>
                <a:spcPct val="96100"/>
              </a:lnSpc>
              <a:spcBef>
                <a:spcPts val="10"/>
              </a:spcBef>
              <a:buFont typeface="Times New Roman"/>
              <a:buAutoNum type="arabicPlain" startAt="8"/>
              <a:tabLst>
                <a:tab pos="514350" algn="l"/>
              </a:tabLst>
            </a:pPr>
            <a:r>
              <a:rPr dirty="0"/>
              <a:t>	</a:t>
            </a:r>
            <a:r>
              <a:rPr dirty="0" sz="1400" spc="-5">
                <a:latin typeface="Times New Roman"/>
                <a:cs typeface="Times New Roman"/>
              </a:rPr>
              <a:t>HIGH-level output voltage, </a:t>
            </a:r>
            <a:r>
              <a:rPr dirty="0" sz="1400" spc="-5" i="1">
                <a:latin typeface="Times New Roman"/>
                <a:cs typeface="Times New Roman"/>
              </a:rPr>
              <a:t>V</a:t>
            </a:r>
            <a:r>
              <a:rPr dirty="0" baseline="-12345" sz="1350" spc="-7">
                <a:latin typeface="Times New Roman"/>
                <a:cs typeface="Times New Roman"/>
              </a:rPr>
              <a:t>OH</a:t>
            </a:r>
            <a:r>
              <a:rPr dirty="0" sz="1400" spc="-5">
                <a:latin typeface="Times New Roman"/>
                <a:cs typeface="Times New Roman"/>
              </a:rPr>
              <a:t>. This is the minimum voltage </a:t>
            </a:r>
            <a:r>
              <a:rPr dirty="0" sz="1400">
                <a:latin typeface="Times New Roman"/>
                <a:cs typeface="Times New Roman"/>
              </a:rPr>
              <a:t>on  the </a:t>
            </a:r>
            <a:r>
              <a:rPr dirty="0" sz="1400" spc="-5">
                <a:latin typeface="Times New Roman"/>
                <a:cs typeface="Times New Roman"/>
              </a:rPr>
              <a:t>output pin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logic function </a:t>
            </a:r>
            <a:r>
              <a:rPr dirty="0" sz="1400" spc="-10">
                <a:latin typeface="Times New Roman"/>
                <a:cs typeface="Times New Roman"/>
              </a:rPr>
              <a:t>when </a:t>
            </a:r>
            <a:r>
              <a:rPr dirty="0" sz="1400" spc="-5">
                <a:latin typeface="Times New Roman"/>
                <a:cs typeface="Times New Roman"/>
              </a:rPr>
              <a:t>the input conditions  establish logic HIGH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output for the specified family. </a:t>
            </a:r>
            <a:r>
              <a:rPr dirty="0" sz="1400">
                <a:latin typeface="Times New Roman"/>
                <a:cs typeface="Times New Roman"/>
              </a:rPr>
              <a:t>In the  case of </a:t>
            </a:r>
            <a:r>
              <a:rPr dirty="0" sz="1400" spc="-5">
                <a:latin typeface="Times New Roman"/>
                <a:cs typeface="Times New Roman"/>
              </a:rPr>
              <a:t>the standard TTL family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devices, the HIGH level output  voltage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be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low </a:t>
            </a:r>
            <a:r>
              <a:rPr dirty="0" sz="1400">
                <a:latin typeface="Times New Roman"/>
                <a:cs typeface="Times New Roman"/>
              </a:rPr>
              <a:t>as and </a:t>
            </a:r>
            <a:r>
              <a:rPr dirty="0" sz="1400" spc="-5">
                <a:latin typeface="Times New Roman"/>
                <a:cs typeface="Times New Roman"/>
              </a:rPr>
              <a:t>still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treated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legal HIGH  logic state.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may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mentioned </a:t>
            </a:r>
            <a:r>
              <a:rPr dirty="0" sz="1400">
                <a:latin typeface="Times New Roman"/>
                <a:cs typeface="Times New Roman"/>
              </a:rPr>
              <a:t>here </a:t>
            </a:r>
            <a:r>
              <a:rPr dirty="0" sz="1400" spc="-5">
                <a:latin typeface="Times New Roman"/>
                <a:cs typeface="Times New Roman"/>
              </a:rPr>
              <a:t>that, </a:t>
            </a:r>
            <a:r>
              <a:rPr dirty="0" sz="1400">
                <a:latin typeface="Times New Roman"/>
                <a:cs typeface="Times New Roman"/>
              </a:rPr>
              <a:t>for a </a:t>
            </a:r>
            <a:r>
              <a:rPr dirty="0" sz="1400" spc="-5">
                <a:latin typeface="Times New Roman"/>
                <a:cs typeface="Times New Roman"/>
              </a:rPr>
              <a:t>given logic family,  </a:t>
            </a:r>
            <a:r>
              <a:rPr dirty="0" sz="1400" spc="5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V</a:t>
            </a:r>
            <a:r>
              <a:rPr dirty="0" baseline="-12345" sz="1350" spc="-7">
                <a:latin typeface="Times New Roman"/>
                <a:cs typeface="Times New Roman"/>
              </a:rPr>
              <a:t>OH </a:t>
            </a:r>
            <a:r>
              <a:rPr dirty="0" sz="1400" spc="-5">
                <a:latin typeface="Times New Roman"/>
                <a:cs typeface="Times New Roman"/>
              </a:rPr>
              <a:t>specification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10">
                <a:latin typeface="Times New Roman"/>
                <a:cs typeface="Times New Roman"/>
              </a:rPr>
              <a:t>always </a:t>
            </a:r>
            <a:r>
              <a:rPr dirty="0" sz="1400">
                <a:latin typeface="Times New Roman"/>
                <a:cs typeface="Times New Roman"/>
              </a:rPr>
              <a:t>greater </a:t>
            </a:r>
            <a:r>
              <a:rPr dirty="0" sz="1400" spc="-5">
                <a:latin typeface="Times New Roman"/>
                <a:cs typeface="Times New Roman"/>
              </a:rPr>
              <a:t>than the V</a:t>
            </a:r>
            <a:r>
              <a:rPr dirty="0" baseline="-12345" sz="1350" spc="-7">
                <a:latin typeface="Times New Roman"/>
                <a:cs typeface="Times New Roman"/>
              </a:rPr>
              <a:t>IH </a:t>
            </a:r>
            <a:r>
              <a:rPr dirty="0" sz="1400" spc="-5">
                <a:latin typeface="Times New Roman"/>
                <a:cs typeface="Times New Roman"/>
              </a:rPr>
              <a:t>specification to  </a:t>
            </a:r>
            <a:r>
              <a:rPr dirty="0" sz="1400">
                <a:latin typeface="Times New Roman"/>
                <a:cs typeface="Times New Roman"/>
              </a:rPr>
              <a:t>ensure </a:t>
            </a:r>
            <a:r>
              <a:rPr dirty="0" sz="1400" spc="-5">
                <a:latin typeface="Times New Roman"/>
                <a:cs typeface="Times New Roman"/>
              </a:rPr>
              <a:t>output-to-input compatibility when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output </a:t>
            </a:r>
            <a:r>
              <a:rPr dirty="0" sz="1400">
                <a:latin typeface="Times New Roman"/>
                <a:cs typeface="Times New Roman"/>
              </a:rPr>
              <a:t>of one </a:t>
            </a:r>
            <a:r>
              <a:rPr dirty="0" sz="1400" spc="-5">
                <a:latin typeface="Times New Roman"/>
                <a:cs typeface="Times New Roman"/>
              </a:rPr>
              <a:t>device  </a:t>
            </a:r>
            <a:r>
              <a:rPr dirty="0" sz="1400">
                <a:latin typeface="Times New Roman"/>
                <a:cs typeface="Times New Roman"/>
              </a:rPr>
              <a:t>feeds </a:t>
            </a:r>
            <a:r>
              <a:rPr dirty="0" sz="1400" spc="-5">
                <a:latin typeface="Times New Roman"/>
                <a:cs typeface="Times New Roman"/>
              </a:rPr>
              <a:t>the input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another.</a:t>
            </a:r>
            <a:endParaRPr sz="1400">
              <a:latin typeface="Times New Roman"/>
              <a:cs typeface="Times New Roman"/>
            </a:endParaRPr>
          </a:p>
          <a:p>
            <a:pPr algn="just" marL="469265" marR="8890" indent="-228600">
              <a:lnSpc>
                <a:spcPts val="1610"/>
              </a:lnSpc>
              <a:spcBef>
                <a:spcPts val="40"/>
              </a:spcBef>
              <a:buAutoNum type="arabicPlain" startAt="8"/>
              <a:tabLst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LOW-level output voltage, </a:t>
            </a:r>
            <a:r>
              <a:rPr dirty="0" sz="1400" spc="-5" i="1">
                <a:latin typeface="Times New Roman"/>
                <a:cs typeface="Times New Roman"/>
              </a:rPr>
              <a:t>V</a:t>
            </a:r>
            <a:r>
              <a:rPr dirty="0" baseline="-12345" sz="1350" spc="-7">
                <a:latin typeface="Times New Roman"/>
                <a:cs typeface="Times New Roman"/>
              </a:rPr>
              <a:t>OL</a:t>
            </a:r>
            <a:r>
              <a:rPr dirty="0" sz="1400" spc="-5">
                <a:latin typeface="Times New Roman"/>
                <a:cs typeface="Times New Roman"/>
              </a:rPr>
              <a:t>. This is the maximum voltage </a:t>
            </a:r>
            <a:r>
              <a:rPr dirty="0" sz="1400">
                <a:latin typeface="Times New Roman"/>
                <a:cs typeface="Times New Roman"/>
              </a:rPr>
              <a:t>on  the </a:t>
            </a:r>
            <a:r>
              <a:rPr dirty="0" sz="1400" spc="-5">
                <a:latin typeface="Times New Roman"/>
                <a:cs typeface="Times New Roman"/>
              </a:rPr>
              <a:t>output pin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logic function </a:t>
            </a:r>
            <a:r>
              <a:rPr dirty="0" sz="1400" spc="-10">
                <a:latin typeface="Times New Roman"/>
                <a:cs typeface="Times New Roman"/>
              </a:rPr>
              <a:t>when </a:t>
            </a:r>
            <a:r>
              <a:rPr dirty="0" sz="1400" spc="-5">
                <a:latin typeface="Times New Roman"/>
                <a:cs typeface="Times New Roman"/>
              </a:rPr>
              <a:t>the input conditions  establish logic LOW </a:t>
            </a:r>
            <a:r>
              <a:rPr dirty="0" sz="1400">
                <a:latin typeface="Times New Roman"/>
                <a:cs typeface="Times New Roman"/>
              </a:rPr>
              <a:t>at the </a:t>
            </a:r>
            <a:r>
              <a:rPr dirty="0" sz="1400" spc="-5">
                <a:latin typeface="Times New Roman"/>
                <a:cs typeface="Times New Roman"/>
              </a:rPr>
              <a:t>output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specified family.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469265">
              <a:lnSpc>
                <a:spcPts val="1550"/>
              </a:lnSpc>
            </a:pPr>
            <a:r>
              <a:rPr dirty="0" sz="1400">
                <a:latin typeface="Times New Roman"/>
                <a:cs typeface="Times New Roman"/>
              </a:rPr>
              <a:t>case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standard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TTL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family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devices,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LOW-level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output</a:t>
            </a:r>
            <a:endParaRPr sz="1400">
              <a:latin typeface="Times New Roman"/>
              <a:cs typeface="Times New Roman"/>
            </a:endParaRPr>
          </a:p>
          <a:p>
            <a:pPr algn="just" marL="469265" marR="6350">
              <a:lnSpc>
                <a:spcPct val="95900"/>
              </a:lnSpc>
              <a:spcBef>
                <a:spcPts val="45"/>
              </a:spcBef>
            </a:pPr>
            <a:r>
              <a:rPr dirty="0" sz="1400" spc="-5">
                <a:latin typeface="Times New Roman"/>
                <a:cs typeface="Times New Roman"/>
              </a:rPr>
              <a:t>voltage can be </a:t>
            </a:r>
            <a:r>
              <a:rPr dirty="0" sz="1400" spc="-10">
                <a:latin typeface="Times New Roman"/>
                <a:cs typeface="Times New Roman"/>
              </a:rPr>
              <a:t>as high as </a:t>
            </a:r>
            <a:r>
              <a:rPr dirty="0" sz="1400" spc="-5">
                <a:latin typeface="Times New Roman"/>
                <a:cs typeface="Times New Roman"/>
              </a:rPr>
              <a:t>and still be treated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legal LOW  logic state.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may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mentioned </a:t>
            </a:r>
            <a:r>
              <a:rPr dirty="0" sz="1400">
                <a:latin typeface="Times New Roman"/>
                <a:cs typeface="Times New Roman"/>
              </a:rPr>
              <a:t>here </a:t>
            </a:r>
            <a:r>
              <a:rPr dirty="0" sz="1400" spc="-5">
                <a:latin typeface="Times New Roman"/>
                <a:cs typeface="Times New Roman"/>
              </a:rPr>
              <a:t>that, </a:t>
            </a:r>
            <a:r>
              <a:rPr dirty="0" sz="1400">
                <a:latin typeface="Times New Roman"/>
                <a:cs typeface="Times New Roman"/>
              </a:rPr>
              <a:t>for a </a:t>
            </a:r>
            <a:r>
              <a:rPr dirty="0" sz="1400" spc="-5">
                <a:latin typeface="Times New Roman"/>
                <a:cs typeface="Times New Roman"/>
              </a:rPr>
              <a:t>given logic family,  </a:t>
            </a:r>
            <a:r>
              <a:rPr dirty="0" sz="1400" spc="5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VOL specification is always smaller than the </a:t>
            </a:r>
            <a:r>
              <a:rPr dirty="0" sz="1400" spc="5">
                <a:latin typeface="Times New Roman"/>
                <a:cs typeface="Times New Roman"/>
              </a:rPr>
              <a:t>V</a:t>
            </a:r>
            <a:r>
              <a:rPr dirty="0" baseline="-12345" sz="1350" spc="7">
                <a:latin typeface="Times New Roman"/>
                <a:cs typeface="Times New Roman"/>
              </a:rPr>
              <a:t>IL </a:t>
            </a:r>
            <a:r>
              <a:rPr dirty="0" sz="1400" spc="-5">
                <a:latin typeface="Times New Roman"/>
                <a:cs typeface="Times New Roman"/>
              </a:rPr>
              <a:t>specification 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ensure output-to-input compatibility when the output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one  device feeds the input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5">
                <a:latin typeface="Times New Roman"/>
                <a:cs typeface="Times New Roman"/>
              </a:rPr>
              <a:t> another.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610"/>
              </a:lnSpc>
              <a:spcBef>
                <a:spcPts val="40"/>
              </a:spcBef>
            </a:pPr>
            <a:r>
              <a:rPr dirty="0" sz="1400" spc="-5">
                <a:latin typeface="Times New Roman"/>
                <a:cs typeface="Times New Roman"/>
              </a:rPr>
              <a:t>The different input/output current and </a:t>
            </a:r>
            <a:r>
              <a:rPr dirty="0" sz="1400">
                <a:latin typeface="Times New Roman"/>
                <a:cs typeface="Times New Roman"/>
              </a:rPr>
              <a:t>voltage </a:t>
            </a:r>
            <a:r>
              <a:rPr dirty="0" sz="1400" spc="-5">
                <a:latin typeface="Times New Roman"/>
                <a:cs typeface="Times New Roman"/>
              </a:rPr>
              <a:t>parameters are shown in  Fig.3,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with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HIGH-level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current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2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voltage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parameters</a:t>
            </a:r>
            <a:r>
              <a:rPr dirty="0" sz="1400" spc="2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Fig.3(a)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40"/>
              </a:lnSpc>
            </a:pPr>
            <a:r>
              <a:rPr dirty="0" sz="1400" spc="-5">
                <a:latin typeface="Times New Roman"/>
                <a:cs typeface="Times New Roman"/>
              </a:rPr>
              <a:t>LOW-level current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voltage parameters in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Fig.3(b).</a:t>
            </a:r>
            <a:endParaRPr sz="1400">
              <a:latin typeface="Times New Roman"/>
              <a:cs typeface="Times New Roman"/>
            </a:endParaRPr>
          </a:p>
          <a:p>
            <a:pPr algn="just" marL="12700" marR="7620">
              <a:lnSpc>
                <a:spcPct val="95800"/>
              </a:lnSpc>
              <a:spcBef>
                <a:spcPts val="35"/>
              </a:spcBef>
            </a:pP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may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mentioned </a:t>
            </a:r>
            <a:r>
              <a:rPr dirty="0" sz="1400">
                <a:latin typeface="Times New Roman"/>
                <a:cs typeface="Times New Roman"/>
              </a:rPr>
              <a:t>here </a:t>
            </a:r>
            <a:r>
              <a:rPr dirty="0" sz="1400" spc="-5">
                <a:latin typeface="Times New Roman"/>
                <a:cs typeface="Times New Roman"/>
              </a:rPr>
              <a:t>that the direction of the </a:t>
            </a:r>
            <a:r>
              <a:rPr dirty="0" sz="1400">
                <a:latin typeface="Times New Roman"/>
                <a:cs typeface="Times New Roman"/>
              </a:rPr>
              <a:t>LOW-level </a:t>
            </a:r>
            <a:r>
              <a:rPr dirty="0" sz="1400" spc="-5">
                <a:latin typeface="Times New Roman"/>
                <a:cs typeface="Times New Roman"/>
              </a:rPr>
              <a:t>input and  output currents shown in Fig.3(b)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applicable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logic </a:t>
            </a:r>
            <a:r>
              <a:rPr dirty="0" sz="1400" spc="-10">
                <a:latin typeface="Times New Roman"/>
                <a:cs typeface="Times New Roman"/>
              </a:rPr>
              <a:t>families with  </a:t>
            </a:r>
            <a:r>
              <a:rPr dirty="0" sz="1400" spc="-5">
                <a:latin typeface="Times New Roman"/>
                <a:cs typeface="Times New Roman"/>
              </a:rPr>
              <a:t>current-sinking action such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TTL.</a:t>
            </a:r>
            <a:endParaRPr sz="1400">
              <a:latin typeface="Times New Roman"/>
              <a:cs typeface="Times New Roman"/>
            </a:endParaRPr>
          </a:p>
          <a:p>
            <a:pPr algn="just" marL="469265" marR="6350" indent="-228600">
              <a:lnSpc>
                <a:spcPts val="1610"/>
              </a:lnSpc>
              <a:spcBef>
                <a:spcPts val="40"/>
              </a:spcBef>
              <a:buAutoNum type="arabicPlain" startAt="10"/>
              <a:tabLst>
                <a:tab pos="927100" algn="l"/>
              </a:tabLst>
            </a:pPr>
            <a:r>
              <a:rPr dirty="0" sz="1400" spc="-5">
                <a:latin typeface="Times New Roman"/>
                <a:cs typeface="Times New Roman"/>
              </a:rPr>
              <a:t>Supply </a:t>
            </a:r>
            <a:r>
              <a:rPr dirty="0" sz="1400">
                <a:latin typeface="Times New Roman"/>
                <a:cs typeface="Times New Roman"/>
              </a:rPr>
              <a:t>current, I</a:t>
            </a:r>
            <a:r>
              <a:rPr dirty="0" baseline="-12345" sz="1350">
                <a:latin typeface="Times New Roman"/>
                <a:cs typeface="Times New Roman"/>
              </a:rPr>
              <a:t>CC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The supply </a:t>
            </a:r>
            <a:r>
              <a:rPr dirty="0" sz="1400">
                <a:latin typeface="Times New Roman"/>
                <a:cs typeface="Times New Roman"/>
              </a:rPr>
              <a:t>current </a:t>
            </a:r>
            <a:r>
              <a:rPr dirty="0" sz="1400" spc="-5">
                <a:latin typeface="Times New Roman"/>
                <a:cs typeface="Times New Roman"/>
              </a:rPr>
              <a:t>when the output is  HIGH, LOW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in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high-impedance state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respectively  designated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I</a:t>
            </a:r>
            <a:r>
              <a:rPr dirty="0" baseline="-12345" sz="1350" spc="-7">
                <a:latin typeface="Times New Roman"/>
                <a:cs typeface="Times New Roman"/>
              </a:rPr>
              <a:t>CCH</a:t>
            </a:r>
            <a:r>
              <a:rPr dirty="0" sz="1400" spc="-5">
                <a:latin typeface="Times New Roman"/>
                <a:cs typeface="Times New Roman"/>
              </a:rPr>
              <a:t>, I</a:t>
            </a:r>
            <a:r>
              <a:rPr dirty="0" baseline="-12345" sz="1350" spc="-7">
                <a:latin typeface="Times New Roman"/>
                <a:cs typeface="Times New Roman"/>
              </a:rPr>
              <a:t>CCL </a:t>
            </a:r>
            <a:r>
              <a:rPr dirty="0" sz="1400">
                <a:latin typeface="Times New Roman"/>
                <a:cs typeface="Times New Roman"/>
              </a:rPr>
              <a:t>and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</a:t>
            </a:r>
            <a:r>
              <a:rPr dirty="0" baseline="-12345" sz="1350" spc="-7">
                <a:latin typeface="Times New Roman"/>
                <a:cs typeface="Times New Roman"/>
              </a:rPr>
              <a:t>CCZ</a:t>
            </a:r>
            <a:r>
              <a:rPr dirty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3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5928" y="504546"/>
            <a:ext cx="138874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</a:t>
            </a:r>
            <a:r>
              <a:rPr dirty="0" sz="1400" i="1">
                <a:latin typeface="Lucida Calligraphy"/>
                <a:cs typeface="Lucida Calligraphy"/>
              </a:rPr>
              <a:t>four:  </a:t>
            </a:r>
            <a:r>
              <a:rPr dirty="0" sz="1400" spc="-5" i="1">
                <a:latin typeface="Lucida Calligraphy"/>
                <a:cs typeface="Lucida Calligraphy"/>
              </a:rPr>
              <a:t>Logic</a:t>
            </a:r>
            <a:r>
              <a:rPr dirty="0" sz="1400" spc="-6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Families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23795" y="1276603"/>
            <a:ext cx="3364229" cy="37172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522220" y="1327403"/>
            <a:ext cx="3168396" cy="31638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859847" y="4670361"/>
            <a:ext cx="664845" cy="32829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020502" y="4324921"/>
            <a:ext cx="466725" cy="3282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359153" y="4354194"/>
            <a:ext cx="5074285" cy="54267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80581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(b)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Times New Roman"/>
              <a:cs typeface="Times New Roman"/>
            </a:endParaRPr>
          </a:p>
          <a:p>
            <a:pPr algn="ctr" marL="742315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Fig.3</a:t>
            </a:r>
            <a:endParaRPr sz="1200">
              <a:latin typeface="Times New Roman"/>
              <a:cs typeface="Times New Roman"/>
            </a:endParaRPr>
          </a:p>
          <a:p>
            <a:pPr marL="698500" indent="-685800">
              <a:lnSpc>
                <a:spcPts val="1655"/>
              </a:lnSpc>
              <a:spcBef>
                <a:spcPts val="425"/>
              </a:spcBef>
              <a:buAutoNum type="arabicPlain" startAt="11"/>
              <a:tabLst>
                <a:tab pos="697865" algn="l"/>
                <a:tab pos="698500" algn="l"/>
              </a:tabLst>
            </a:pPr>
            <a:r>
              <a:rPr dirty="0" sz="1400" spc="-5">
                <a:latin typeface="Times New Roman"/>
                <a:cs typeface="Times New Roman"/>
              </a:rPr>
              <a:t>Rise </a:t>
            </a:r>
            <a:r>
              <a:rPr dirty="0" sz="1400" spc="5">
                <a:latin typeface="Times New Roman"/>
                <a:cs typeface="Times New Roman"/>
              </a:rPr>
              <a:t>time,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This is the time </a:t>
            </a:r>
            <a:r>
              <a:rPr dirty="0" sz="1400">
                <a:latin typeface="Times New Roman"/>
                <a:cs typeface="Times New Roman"/>
              </a:rPr>
              <a:t>that </a:t>
            </a:r>
            <a:r>
              <a:rPr dirty="0" sz="1400" spc="-5">
                <a:latin typeface="Times New Roman"/>
                <a:cs typeface="Times New Roman"/>
              </a:rPr>
              <a:t>elapses between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  <a:p>
            <a:pPr algn="just" marL="241300" marR="10795">
              <a:lnSpc>
                <a:spcPts val="1620"/>
              </a:lnSpc>
              <a:spcBef>
                <a:spcPts val="8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9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final signal level when the signal is making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transition from </a:t>
            </a:r>
            <a:r>
              <a:rPr dirty="0" sz="1400">
                <a:latin typeface="Times New Roman"/>
                <a:cs typeface="Times New Roman"/>
              </a:rPr>
              <a:t>logic </a:t>
            </a:r>
            <a:r>
              <a:rPr dirty="0" sz="1400" spc="-5">
                <a:latin typeface="Times New Roman"/>
                <a:cs typeface="Times New Roman"/>
              </a:rPr>
              <a:t>LOW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logic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HIGH.</a:t>
            </a:r>
            <a:endParaRPr sz="1400">
              <a:latin typeface="Times New Roman"/>
              <a:cs typeface="Times New Roman"/>
            </a:endParaRPr>
          </a:p>
          <a:p>
            <a:pPr marL="742315" indent="-729615">
              <a:lnSpc>
                <a:spcPts val="1600"/>
              </a:lnSpc>
              <a:buAutoNum type="arabicPlain" startAt="12"/>
              <a:tabLst>
                <a:tab pos="742315" algn="l"/>
                <a:tab pos="742950" algn="l"/>
              </a:tabLst>
            </a:pPr>
            <a:r>
              <a:rPr dirty="0" sz="1400">
                <a:latin typeface="Times New Roman"/>
                <a:cs typeface="Times New Roman"/>
              </a:rPr>
              <a:t>Fall </a:t>
            </a:r>
            <a:r>
              <a:rPr dirty="0" sz="1400" spc="-5">
                <a:latin typeface="Times New Roman"/>
                <a:cs typeface="Times New Roman"/>
              </a:rPr>
              <a:t>time,</a:t>
            </a:r>
            <a:r>
              <a:rPr dirty="0" baseline="-11904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This is the </a:t>
            </a:r>
            <a:r>
              <a:rPr dirty="0" sz="1400" spc="-10">
                <a:latin typeface="Times New Roman"/>
                <a:cs typeface="Times New Roman"/>
              </a:rPr>
              <a:t>time </a:t>
            </a:r>
            <a:r>
              <a:rPr dirty="0" sz="1400">
                <a:latin typeface="Times New Roman"/>
                <a:cs typeface="Times New Roman"/>
              </a:rPr>
              <a:t>that </a:t>
            </a:r>
            <a:r>
              <a:rPr dirty="0" sz="1400" spc="-5">
                <a:latin typeface="Times New Roman"/>
                <a:cs typeface="Times New Roman"/>
              </a:rPr>
              <a:t>elapses between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  <a:p>
            <a:pPr algn="just" marL="241300" marR="6350">
              <a:lnSpc>
                <a:spcPts val="1620"/>
              </a:lnSpc>
              <a:spcBef>
                <a:spcPts val="22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9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signal level when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is making </a:t>
            </a:r>
            <a:r>
              <a:rPr dirty="0" sz="1400" spc="5">
                <a:latin typeface="Times New Roman"/>
                <a:cs typeface="Times New Roman"/>
              </a:rPr>
              <a:t>HIGH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LOW  transition.</a:t>
            </a:r>
            <a:endParaRPr sz="1400">
              <a:latin typeface="Times New Roman"/>
              <a:cs typeface="Times New Roman"/>
            </a:endParaRPr>
          </a:p>
          <a:p>
            <a:pPr marL="742315" indent="-729615">
              <a:lnSpc>
                <a:spcPts val="1614"/>
              </a:lnSpc>
              <a:buAutoNum type="arabicPlain" startAt="13"/>
              <a:tabLst>
                <a:tab pos="742315" algn="l"/>
                <a:tab pos="742950" algn="l"/>
              </a:tabLst>
            </a:pPr>
            <a:r>
              <a:rPr dirty="0" sz="1400" spc="-5">
                <a:latin typeface="Times New Roman"/>
                <a:cs typeface="Times New Roman"/>
              </a:rPr>
              <a:t>Propagation  delay   </a:t>
            </a:r>
            <a:r>
              <a:rPr dirty="0" baseline="-11904" sz="2100" spc="-7">
                <a:latin typeface="Times New Roman"/>
                <a:cs typeface="Times New Roman"/>
              </a:rPr>
              <a:t>   </a:t>
            </a:r>
            <a:r>
              <a:rPr dirty="0" sz="1400">
                <a:latin typeface="Times New Roman"/>
                <a:cs typeface="Times New Roman"/>
              </a:rPr>
              <a:t>.</a:t>
            </a:r>
            <a:r>
              <a:rPr dirty="0" sz="1400" spc="3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propagation  delay  </a:t>
            </a:r>
            <a:r>
              <a:rPr dirty="0" sz="1400">
                <a:latin typeface="Times New Roman"/>
                <a:cs typeface="Times New Roman"/>
              </a:rPr>
              <a:t>is 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time</a:t>
            </a:r>
            <a:endParaRPr sz="1400">
              <a:latin typeface="Times New Roman"/>
              <a:cs typeface="Times New Roman"/>
            </a:endParaRPr>
          </a:p>
          <a:p>
            <a:pPr algn="just" marL="241300" marR="5080">
              <a:lnSpc>
                <a:spcPct val="95800"/>
              </a:lnSpc>
              <a:spcBef>
                <a:spcPts val="155"/>
              </a:spcBef>
            </a:pPr>
            <a:r>
              <a:rPr dirty="0" sz="1400" spc="-5">
                <a:latin typeface="Times New Roman"/>
                <a:cs typeface="Times New Roman"/>
              </a:rPr>
              <a:t>delay </a:t>
            </a:r>
            <a:r>
              <a:rPr dirty="0" sz="1400">
                <a:latin typeface="Times New Roman"/>
                <a:cs typeface="Times New Roman"/>
              </a:rPr>
              <a:t>between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occurrence of change </a:t>
            </a:r>
            <a:r>
              <a:rPr dirty="0" sz="1400" spc="-5">
                <a:latin typeface="Times New Roman"/>
                <a:cs typeface="Times New Roman"/>
              </a:rPr>
              <a:t>in the logical level </a:t>
            </a:r>
            <a:r>
              <a:rPr dirty="0" sz="1400">
                <a:latin typeface="Times New Roman"/>
                <a:cs typeface="Times New Roman"/>
              </a:rPr>
              <a:t>at the  </a:t>
            </a:r>
            <a:r>
              <a:rPr dirty="0" sz="1400" spc="-5">
                <a:latin typeface="Times New Roman"/>
                <a:cs typeface="Times New Roman"/>
              </a:rPr>
              <a:t>input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before it is reflected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output.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is the time </a:t>
            </a:r>
            <a:r>
              <a:rPr dirty="0" sz="1400">
                <a:latin typeface="Times New Roman"/>
                <a:cs typeface="Times New Roman"/>
              </a:rPr>
              <a:t>delay  </a:t>
            </a:r>
            <a:r>
              <a:rPr dirty="0" sz="1400" spc="-5">
                <a:latin typeface="Times New Roman"/>
                <a:cs typeface="Times New Roman"/>
              </a:rPr>
              <a:t>between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specified voltage points on the input and output  waveforms. Propagation delays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separately defined for </a:t>
            </a:r>
            <a:r>
              <a:rPr dirty="0" sz="1400">
                <a:latin typeface="Times New Roman"/>
                <a:cs typeface="Times New Roman"/>
              </a:rPr>
              <a:t>LOW-to-  </a:t>
            </a:r>
            <a:r>
              <a:rPr dirty="0" sz="1400" spc="-5">
                <a:latin typeface="Times New Roman"/>
                <a:cs typeface="Times New Roman"/>
              </a:rPr>
              <a:t>HIGH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HIGH-to-LOW transitions </a:t>
            </a:r>
            <a:r>
              <a:rPr dirty="0" sz="1400">
                <a:latin typeface="Times New Roman"/>
                <a:cs typeface="Times New Roman"/>
              </a:rPr>
              <a:t>at the </a:t>
            </a:r>
            <a:r>
              <a:rPr dirty="0" sz="1400" spc="-5">
                <a:latin typeface="Times New Roman"/>
                <a:cs typeface="Times New Roman"/>
              </a:rPr>
              <a:t>output. Propagation  delay tpLH. This is the time </a:t>
            </a:r>
            <a:r>
              <a:rPr dirty="0" sz="1400">
                <a:latin typeface="Times New Roman"/>
                <a:cs typeface="Times New Roman"/>
              </a:rPr>
              <a:t>delay between </a:t>
            </a:r>
            <a:r>
              <a:rPr dirty="0" sz="1400" spc="-5">
                <a:latin typeface="Times New Roman"/>
                <a:cs typeface="Times New Roman"/>
              </a:rPr>
              <a:t>specified voltage points  </a:t>
            </a:r>
            <a:r>
              <a:rPr dirty="0" sz="1400">
                <a:latin typeface="Times New Roman"/>
                <a:cs typeface="Times New Roman"/>
              </a:rPr>
              <a:t>on </a:t>
            </a:r>
            <a:r>
              <a:rPr dirty="0" sz="1400" spc="-5">
                <a:latin typeface="Times New Roman"/>
                <a:cs typeface="Times New Roman"/>
              </a:rPr>
              <a:t>the input and output waveforms with the output changing from  LOW </a:t>
            </a: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HIGH.</a:t>
            </a:r>
            <a:endParaRPr sz="1400">
              <a:latin typeface="Times New Roman"/>
              <a:cs typeface="Times New Roman"/>
            </a:endParaRPr>
          </a:p>
          <a:p>
            <a:pPr marL="742315" indent="-729615">
              <a:lnSpc>
                <a:spcPts val="1655"/>
              </a:lnSpc>
              <a:buAutoNum type="arabicPlain" startAt="14"/>
              <a:tabLst>
                <a:tab pos="742315" algn="l"/>
                <a:tab pos="742950" algn="l"/>
              </a:tabLst>
            </a:pPr>
            <a:r>
              <a:rPr dirty="0" sz="1400" spc="-5">
                <a:latin typeface="Times New Roman"/>
                <a:cs typeface="Times New Roman"/>
              </a:rPr>
              <a:t>Propagation delay</a:t>
            </a:r>
            <a:r>
              <a:rPr dirty="0" baseline="-11904" sz="2100" spc="-7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HL. This is the time delay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between</a:t>
            </a:r>
            <a:endParaRPr sz="1400">
              <a:latin typeface="Times New Roman"/>
              <a:cs typeface="Times New Roman"/>
            </a:endParaRPr>
          </a:p>
          <a:p>
            <a:pPr algn="just" marL="241300" marR="11430">
              <a:lnSpc>
                <a:spcPct val="96100"/>
              </a:lnSpc>
              <a:spcBef>
                <a:spcPts val="140"/>
              </a:spcBef>
            </a:pPr>
            <a:r>
              <a:rPr dirty="0" sz="1400" spc="-5">
                <a:latin typeface="Times New Roman"/>
                <a:cs typeface="Times New Roman"/>
              </a:rPr>
              <a:t>specified voltage points on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input and output waveforms with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output changing from HIGH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LOW. </a:t>
            </a:r>
            <a:r>
              <a:rPr dirty="0" sz="1400">
                <a:latin typeface="Times New Roman"/>
                <a:cs typeface="Times New Roman"/>
              </a:rPr>
              <a:t>Figure 4 </a:t>
            </a:r>
            <a:r>
              <a:rPr dirty="0" sz="1400" spc="-5">
                <a:latin typeface="Times New Roman"/>
                <a:cs typeface="Times New Roman"/>
              </a:rPr>
              <a:t>shows the two  types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propagation delay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parameter.</a:t>
            </a:r>
            <a:endParaRPr sz="1400">
              <a:latin typeface="Times New Roman"/>
              <a:cs typeface="Times New Roman"/>
            </a:endParaRPr>
          </a:p>
          <a:p>
            <a:pPr marL="742315" indent="-729615">
              <a:lnSpc>
                <a:spcPts val="1655"/>
              </a:lnSpc>
              <a:buAutoNum type="arabicPlain" startAt="15"/>
              <a:tabLst>
                <a:tab pos="742315" algn="l"/>
                <a:tab pos="742950" algn="l"/>
              </a:tabLst>
            </a:pPr>
            <a:r>
              <a:rPr dirty="0" sz="1400" spc="-5">
                <a:latin typeface="Times New Roman"/>
                <a:cs typeface="Times New Roman"/>
              </a:rPr>
              <a:t>Disable </a:t>
            </a:r>
            <a:r>
              <a:rPr dirty="0" sz="1400" spc="-10">
                <a:latin typeface="Times New Roman"/>
                <a:cs typeface="Times New Roman"/>
              </a:rPr>
              <a:t>time </a:t>
            </a:r>
            <a:r>
              <a:rPr dirty="0" sz="1400">
                <a:latin typeface="Times New Roman"/>
                <a:cs typeface="Times New Roman"/>
              </a:rPr>
              <a:t>from the </a:t>
            </a:r>
            <a:r>
              <a:rPr dirty="0" sz="1400" spc="-5">
                <a:latin typeface="Times New Roman"/>
                <a:cs typeface="Times New Roman"/>
              </a:rPr>
              <a:t>HIGH state,</a:t>
            </a:r>
            <a:r>
              <a:rPr dirty="0" baseline="-11904" sz="2100" spc="-7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HZ. Defined for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  <a:p>
            <a:pPr algn="just" marL="241300" marR="12700">
              <a:lnSpc>
                <a:spcPts val="1610"/>
              </a:lnSpc>
              <a:spcBef>
                <a:spcPts val="185"/>
              </a:spcBef>
            </a:pPr>
            <a:r>
              <a:rPr dirty="0" sz="1400" spc="-5">
                <a:latin typeface="Times New Roman"/>
                <a:cs typeface="Times New Roman"/>
              </a:rPr>
              <a:t>tristate device, this is the time </a:t>
            </a:r>
            <a:r>
              <a:rPr dirty="0" sz="1400">
                <a:latin typeface="Times New Roman"/>
                <a:cs typeface="Times New Roman"/>
              </a:rPr>
              <a:t>delay </a:t>
            </a:r>
            <a:r>
              <a:rPr dirty="0" sz="1400" spc="-5">
                <a:latin typeface="Times New Roman"/>
                <a:cs typeface="Times New Roman"/>
              </a:rPr>
              <a:t>between specified voltage  points </a:t>
            </a:r>
            <a:r>
              <a:rPr dirty="0" sz="1400">
                <a:latin typeface="Times New Roman"/>
                <a:cs typeface="Times New Roman"/>
              </a:rPr>
              <a:t>on </a:t>
            </a:r>
            <a:r>
              <a:rPr dirty="0" sz="1400" spc="-5">
                <a:latin typeface="Times New Roman"/>
                <a:cs typeface="Times New Roman"/>
              </a:rPr>
              <a:t>the input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output waveforms with the tristate output  changing from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logic HIGH level to the </a:t>
            </a:r>
            <a:r>
              <a:rPr dirty="0" sz="1400">
                <a:latin typeface="Times New Roman"/>
                <a:cs typeface="Times New Roman"/>
              </a:rPr>
              <a:t>high-impedance</a:t>
            </a:r>
            <a:r>
              <a:rPr dirty="0" sz="1400" spc="-5">
                <a:latin typeface="Times New Roman"/>
                <a:cs typeface="Times New Roman"/>
              </a:rPr>
              <a:t> state.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3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5928" y="504546"/>
            <a:ext cx="138874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</a:t>
            </a:r>
            <a:r>
              <a:rPr dirty="0" sz="1400" i="1">
                <a:latin typeface="Lucida Calligraphy"/>
                <a:cs typeface="Lucida Calligraphy"/>
              </a:rPr>
              <a:t>four:  </a:t>
            </a:r>
            <a:r>
              <a:rPr dirty="0" sz="1400" spc="-5" i="1">
                <a:latin typeface="Lucida Calligraphy"/>
                <a:cs typeface="Lucida Calligraphy"/>
              </a:rPr>
              <a:t>Logic</a:t>
            </a:r>
            <a:r>
              <a:rPr dirty="0" sz="1400" spc="-6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Families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9153" y="1290573"/>
            <a:ext cx="5072380" cy="171513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just" marL="241300" marR="5080" indent="-228600">
              <a:lnSpc>
                <a:spcPct val="98800"/>
              </a:lnSpc>
              <a:spcBef>
                <a:spcPts val="125"/>
              </a:spcBef>
              <a:buAutoNum type="arabicPlain" startAt="16"/>
              <a:tabLst>
                <a:tab pos="742315" algn="l"/>
                <a:tab pos="742950" algn="l"/>
              </a:tabLst>
            </a:pPr>
            <a:r>
              <a:rPr dirty="0" sz="1400" spc="-5">
                <a:latin typeface="Times New Roman"/>
                <a:cs typeface="Times New Roman"/>
              </a:rPr>
              <a:t>Disable </a:t>
            </a:r>
            <a:r>
              <a:rPr dirty="0" sz="1400" spc="-10">
                <a:latin typeface="Times New Roman"/>
                <a:cs typeface="Times New Roman"/>
              </a:rPr>
              <a:t>time </a:t>
            </a:r>
            <a:r>
              <a:rPr dirty="0" sz="1400" spc="5">
                <a:latin typeface="Times New Roman"/>
                <a:cs typeface="Times New Roman"/>
              </a:rPr>
              <a:t>from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LOW state,</a:t>
            </a:r>
            <a:r>
              <a:rPr dirty="0" baseline="-11904" sz="2100" spc="-7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LZ. Defined </a:t>
            </a:r>
            <a:r>
              <a:rPr dirty="0" sz="1400">
                <a:latin typeface="Times New Roman"/>
                <a:cs typeface="Times New Roman"/>
              </a:rPr>
              <a:t>for a  </a:t>
            </a:r>
            <a:r>
              <a:rPr dirty="0" sz="1400" spc="-5">
                <a:latin typeface="Times New Roman"/>
                <a:cs typeface="Times New Roman"/>
              </a:rPr>
              <a:t>tristate device, this is the time </a:t>
            </a:r>
            <a:r>
              <a:rPr dirty="0" sz="1400">
                <a:latin typeface="Times New Roman"/>
                <a:cs typeface="Times New Roman"/>
              </a:rPr>
              <a:t>delay </a:t>
            </a:r>
            <a:r>
              <a:rPr dirty="0" sz="1400" spc="-5">
                <a:latin typeface="Times New Roman"/>
                <a:cs typeface="Times New Roman"/>
              </a:rPr>
              <a:t>between specified voltage  points </a:t>
            </a:r>
            <a:r>
              <a:rPr dirty="0" sz="1400">
                <a:latin typeface="Times New Roman"/>
                <a:cs typeface="Times New Roman"/>
              </a:rPr>
              <a:t>on </a:t>
            </a:r>
            <a:r>
              <a:rPr dirty="0" sz="1400" spc="-5">
                <a:latin typeface="Times New Roman"/>
                <a:cs typeface="Times New Roman"/>
              </a:rPr>
              <a:t>the input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output waveforms with the tristate output  changing from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logic LOW level to the </a:t>
            </a:r>
            <a:r>
              <a:rPr dirty="0" sz="1400">
                <a:latin typeface="Times New Roman"/>
                <a:cs typeface="Times New Roman"/>
              </a:rPr>
              <a:t>high-impedance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state.</a:t>
            </a:r>
            <a:endParaRPr sz="1400">
              <a:latin typeface="Times New Roman"/>
              <a:cs typeface="Times New Roman"/>
            </a:endParaRPr>
          </a:p>
          <a:p>
            <a:pPr marL="698500" indent="-685800">
              <a:lnSpc>
                <a:spcPts val="1655"/>
              </a:lnSpc>
              <a:buAutoNum type="arabicPlain" startAt="16"/>
              <a:tabLst>
                <a:tab pos="697865" algn="l"/>
                <a:tab pos="698500" algn="l"/>
              </a:tabLst>
            </a:pPr>
            <a:r>
              <a:rPr dirty="0" sz="1400" spc="-5">
                <a:latin typeface="Times New Roman"/>
                <a:cs typeface="Times New Roman"/>
              </a:rPr>
              <a:t>Enable time </a:t>
            </a:r>
            <a:r>
              <a:rPr dirty="0" sz="1400">
                <a:latin typeface="Times New Roman"/>
                <a:cs typeface="Times New Roman"/>
              </a:rPr>
              <a:t>from the </a:t>
            </a:r>
            <a:r>
              <a:rPr dirty="0" sz="1400" spc="-5">
                <a:latin typeface="Times New Roman"/>
                <a:cs typeface="Times New Roman"/>
              </a:rPr>
              <a:t>HIGH state,</a:t>
            </a:r>
            <a:r>
              <a:rPr dirty="0" baseline="-11904" sz="2100" spc="-7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ZH.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Defined </a:t>
            </a:r>
            <a:r>
              <a:rPr dirty="0" sz="1400">
                <a:latin typeface="Times New Roman"/>
                <a:cs typeface="Times New Roman"/>
              </a:rPr>
              <a:t>for a</a:t>
            </a:r>
            <a:endParaRPr sz="1400">
              <a:latin typeface="Times New Roman"/>
              <a:cs typeface="Times New Roman"/>
            </a:endParaRPr>
          </a:p>
          <a:p>
            <a:pPr algn="just" marL="241300" marR="10795">
              <a:lnSpc>
                <a:spcPts val="1610"/>
              </a:lnSpc>
              <a:spcBef>
                <a:spcPts val="195"/>
              </a:spcBef>
            </a:pPr>
            <a:r>
              <a:rPr dirty="0" sz="1400" spc="-5">
                <a:latin typeface="Times New Roman"/>
                <a:cs typeface="Times New Roman"/>
              </a:rPr>
              <a:t>tristate device, this is the time </a:t>
            </a:r>
            <a:r>
              <a:rPr dirty="0" sz="1400">
                <a:latin typeface="Times New Roman"/>
                <a:cs typeface="Times New Roman"/>
              </a:rPr>
              <a:t>delay </a:t>
            </a:r>
            <a:r>
              <a:rPr dirty="0" sz="1400" spc="-5">
                <a:latin typeface="Times New Roman"/>
                <a:cs typeface="Times New Roman"/>
              </a:rPr>
              <a:t>between specified voltage  points </a:t>
            </a:r>
            <a:r>
              <a:rPr dirty="0" sz="1400">
                <a:latin typeface="Times New Roman"/>
                <a:cs typeface="Times New Roman"/>
              </a:rPr>
              <a:t>on </a:t>
            </a:r>
            <a:r>
              <a:rPr dirty="0" sz="1400" spc="-5">
                <a:latin typeface="Times New Roman"/>
                <a:cs typeface="Times New Roman"/>
              </a:rPr>
              <a:t>the input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output waveforms with the tristate output  changing from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high-impedance state to the logic HIGH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level.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59153" y="7080884"/>
            <a:ext cx="5073650" cy="251206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just" marL="241300" marR="5080" indent="-228600">
              <a:lnSpc>
                <a:spcPct val="98800"/>
              </a:lnSpc>
              <a:spcBef>
                <a:spcPts val="125"/>
              </a:spcBef>
              <a:buFont typeface="Times New Roman"/>
              <a:buAutoNum type="arabicPlain" startAt="18"/>
              <a:tabLst>
                <a:tab pos="698500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Enable </a:t>
            </a:r>
            <a:r>
              <a:rPr dirty="0" sz="1400" spc="-10" b="1">
                <a:latin typeface="Times New Roman"/>
                <a:cs typeface="Times New Roman"/>
              </a:rPr>
              <a:t>time </a:t>
            </a:r>
            <a:r>
              <a:rPr dirty="0" sz="1400" b="1">
                <a:latin typeface="Times New Roman"/>
                <a:cs typeface="Times New Roman"/>
              </a:rPr>
              <a:t>from the </a:t>
            </a:r>
            <a:r>
              <a:rPr dirty="0" sz="1400" spc="-5" b="1">
                <a:latin typeface="Times New Roman"/>
                <a:cs typeface="Times New Roman"/>
              </a:rPr>
              <a:t>LOW state,</a:t>
            </a:r>
            <a:r>
              <a:rPr dirty="0" baseline="-11904" sz="2100" spc="-7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ZL. </a:t>
            </a:r>
            <a:r>
              <a:rPr dirty="0" sz="1400" spc="-5">
                <a:latin typeface="Times New Roman"/>
                <a:cs typeface="Times New Roman"/>
              </a:rPr>
              <a:t>Defined for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tristate device, this is the time </a:t>
            </a:r>
            <a:r>
              <a:rPr dirty="0" sz="1400">
                <a:latin typeface="Times New Roman"/>
                <a:cs typeface="Times New Roman"/>
              </a:rPr>
              <a:t>delay </a:t>
            </a:r>
            <a:r>
              <a:rPr dirty="0" sz="1400" spc="-5">
                <a:latin typeface="Times New Roman"/>
                <a:cs typeface="Times New Roman"/>
              </a:rPr>
              <a:t>between specified voltage  points </a:t>
            </a:r>
            <a:r>
              <a:rPr dirty="0" sz="1400">
                <a:latin typeface="Times New Roman"/>
                <a:cs typeface="Times New Roman"/>
              </a:rPr>
              <a:t>on </a:t>
            </a:r>
            <a:r>
              <a:rPr dirty="0" sz="1400" spc="-5">
                <a:latin typeface="Times New Roman"/>
                <a:cs typeface="Times New Roman"/>
              </a:rPr>
              <a:t>the input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output waveforms with the tristate output  changing from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high-impedance state to the logic LOW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level.</a:t>
            </a:r>
            <a:endParaRPr sz="1400">
              <a:latin typeface="Times New Roman"/>
              <a:cs typeface="Times New Roman"/>
            </a:endParaRPr>
          </a:p>
          <a:p>
            <a:pPr algn="just" marL="241300" marR="5080" indent="-228600">
              <a:lnSpc>
                <a:spcPct val="96000"/>
              </a:lnSpc>
              <a:spcBef>
                <a:spcPts val="15"/>
              </a:spcBef>
              <a:buFont typeface="Times New Roman"/>
              <a:buAutoNum type="arabicPlain" startAt="18"/>
              <a:tabLst>
                <a:tab pos="698500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Maximum </a:t>
            </a:r>
            <a:r>
              <a:rPr dirty="0" sz="1400" b="1">
                <a:latin typeface="Times New Roman"/>
                <a:cs typeface="Times New Roman"/>
              </a:rPr>
              <a:t>clock frequency, . </a:t>
            </a:r>
            <a:r>
              <a:rPr dirty="0" sz="1400" spc="-5">
                <a:latin typeface="Times New Roman"/>
                <a:cs typeface="Times New Roman"/>
              </a:rPr>
              <a:t>This is the </a:t>
            </a:r>
            <a:r>
              <a:rPr dirty="0" sz="1400">
                <a:latin typeface="Times New Roman"/>
                <a:cs typeface="Times New Roman"/>
              </a:rPr>
              <a:t>maximum  </a:t>
            </a:r>
            <a:r>
              <a:rPr dirty="0" sz="1400" spc="-5">
                <a:latin typeface="Times New Roman"/>
                <a:cs typeface="Times New Roman"/>
              </a:rPr>
              <a:t>frequency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which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clock input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flip-flop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driven  through its required sequence while maintaining stable transitions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logic level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output in accordance with the input </a:t>
            </a:r>
            <a:r>
              <a:rPr dirty="0" sz="1400">
                <a:latin typeface="Times New Roman"/>
                <a:cs typeface="Times New Roman"/>
              </a:rPr>
              <a:t>conditions 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product specification. </a:t>
            </a:r>
            <a:r>
              <a:rPr dirty="0" sz="1400">
                <a:latin typeface="Times New Roman"/>
                <a:cs typeface="Times New Roman"/>
              </a:rPr>
              <a:t>It is </a:t>
            </a:r>
            <a:r>
              <a:rPr dirty="0" sz="1400" spc="-5">
                <a:latin typeface="Times New Roman"/>
                <a:cs typeface="Times New Roman"/>
              </a:rPr>
              <a:t>also </a:t>
            </a:r>
            <a:r>
              <a:rPr dirty="0" sz="1400">
                <a:latin typeface="Times New Roman"/>
                <a:cs typeface="Times New Roman"/>
              </a:rPr>
              <a:t>referred </a:t>
            </a:r>
            <a:r>
              <a:rPr dirty="0" sz="1400" spc="-5">
                <a:latin typeface="Times New Roman"/>
                <a:cs typeface="Times New Roman"/>
              </a:rPr>
              <a:t>to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the maximum  toggle rate for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flip-flop or counter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device.</a:t>
            </a:r>
            <a:endParaRPr sz="1400">
              <a:latin typeface="Times New Roman"/>
              <a:cs typeface="Times New Roman"/>
            </a:endParaRPr>
          </a:p>
          <a:p>
            <a:pPr algn="just" marL="241300" marR="6985" indent="-228600">
              <a:lnSpc>
                <a:spcPts val="1610"/>
              </a:lnSpc>
              <a:spcBef>
                <a:spcPts val="40"/>
              </a:spcBef>
              <a:buFont typeface="Times New Roman"/>
              <a:buAutoNum type="arabicPlain" startAt="18"/>
              <a:tabLst>
                <a:tab pos="698500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Power dissipation. </a:t>
            </a:r>
            <a:r>
              <a:rPr dirty="0" sz="1400" spc="-5">
                <a:latin typeface="Times New Roman"/>
                <a:cs typeface="Times New Roman"/>
              </a:rPr>
              <a:t>The power dissipation parameter </a:t>
            </a:r>
            <a:r>
              <a:rPr dirty="0" sz="1400">
                <a:latin typeface="Times New Roman"/>
                <a:cs typeface="Times New Roman"/>
              </a:rPr>
              <a:t>for a  </a:t>
            </a:r>
            <a:r>
              <a:rPr dirty="0" sz="1400" spc="-5">
                <a:latin typeface="Times New Roman"/>
                <a:cs typeface="Times New Roman"/>
              </a:rPr>
              <a:t>logic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family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specified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terms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power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consumption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per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gate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56132" y="3134867"/>
            <a:ext cx="5823204" cy="373532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149096" y="3136391"/>
            <a:ext cx="5638800" cy="32826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523297" y="6359893"/>
            <a:ext cx="648335" cy="35593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743325" y="6388988"/>
            <a:ext cx="3409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5">
                <a:latin typeface="Times New Roman"/>
                <a:cs typeface="Times New Roman"/>
              </a:rPr>
              <a:t>F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10">
                <a:latin typeface="Times New Roman"/>
                <a:cs typeface="Times New Roman"/>
              </a:rPr>
              <a:t>g</a:t>
            </a:r>
            <a:r>
              <a:rPr dirty="0" sz="1200">
                <a:latin typeface="Times New Roman"/>
                <a:cs typeface="Times New Roman"/>
              </a:rPr>
              <a:t>.4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3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5928" y="504546"/>
            <a:ext cx="138874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</a:t>
            </a:r>
            <a:r>
              <a:rPr dirty="0" sz="1400" i="1">
                <a:latin typeface="Lucida Calligraphy"/>
                <a:cs typeface="Lucida Calligraphy"/>
              </a:rPr>
              <a:t>four:  </a:t>
            </a:r>
            <a:r>
              <a:rPr dirty="0" sz="1400" spc="-5" i="1">
                <a:latin typeface="Lucida Calligraphy"/>
                <a:cs typeface="Lucida Calligraphy"/>
              </a:rPr>
              <a:t>Logic</a:t>
            </a:r>
            <a:r>
              <a:rPr dirty="0" sz="1400" spc="-6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Families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9153" y="1284477"/>
            <a:ext cx="5073650" cy="7601584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algn="just" marL="241300" marR="5080">
              <a:lnSpc>
                <a:spcPct val="96100"/>
              </a:lnSpc>
              <a:spcBef>
                <a:spcPts val="170"/>
              </a:spcBef>
            </a:pP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product of supply voltage </a:t>
            </a:r>
            <a:r>
              <a:rPr dirty="0" sz="1400">
                <a:latin typeface="Times New Roman"/>
                <a:cs typeface="Times New Roman"/>
              </a:rPr>
              <a:t>V</a:t>
            </a:r>
            <a:r>
              <a:rPr dirty="0" baseline="-12345" sz="1350">
                <a:latin typeface="Times New Roman"/>
                <a:cs typeface="Times New Roman"/>
              </a:rPr>
              <a:t>CC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supply </a:t>
            </a:r>
            <a:r>
              <a:rPr dirty="0" sz="1400">
                <a:latin typeface="Times New Roman"/>
                <a:cs typeface="Times New Roman"/>
              </a:rPr>
              <a:t>current I</a:t>
            </a:r>
            <a:r>
              <a:rPr dirty="0" baseline="-12345" sz="1350">
                <a:latin typeface="Times New Roman"/>
                <a:cs typeface="Times New Roman"/>
              </a:rPr>
              <a:t>CC</a:t>
            </a:r>
            <a:r>
              <a:rPr dirty="0" sz="1400">
                <a:latin typeface="Times New Roman"/>
                <a:cs typeface="Times New Roman"/>
              </a:rPr>
              <a:t>.  </a:t>
            </a:r>
            <a:r>
              <a:rPr dirty="0" sz="1400" spc="-5">
                <a:latin typeface="Times New Roman"/>
                <a:cs typeface="Times New Roman"/>
              </a:rPr>
              <a:t>The supply </a:t>
            </a:r>
            <a:r>
              <a:rPr dirty="0" sz="1400">
                <a:latin typeface="Times New Roman"/>
                <a:cs typeface="Times New Roman"/>
              </a:rPr>
              <a:t>current is </a:t>
            </a:r>
            <a:r>
              <a:rPr dirty="0" sz="1400" spc="-5">
                <a:latin typeface="Times New Roman"/>
                <a:cs typeface="Times New Roman"/>
              </a:rPr>
              <a:t>taken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the average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HIGH-level  </a:t>
            </a:r>
            <a:r>
              <a:rPr dirty="0" sz="1400" spc="-5">
                <a:latin typeface="Times New Roman"/>
                <a:cs typeface="Times New Roman"/>
              </a:rPr>
              <a:t>supply current I</a:t>
            </a:r>
            <a:r>
              <a:rPr dirty="0" baseline="-12345" sz="1350" spc="-7">
                <a:latin typeface="Times New Roman"/>
                <a:cs typeface="Times New Roman"/>
              </a:rPr>
              <a:t>CCH </a:t>
            </a:r>
            <a:r>
              <a:rPr dirty="0" sz="1400" spc="-5">
                <a:latin typeface="Times New Roman"/>
                <a:cs typeface="Times New Roman"/>
              </a:rPr>
              <a:t>and the LOW-level supply </a:t>
            </a:r>
            <a:r>
              <a:rPr dirty="0" sz="1400">
                <a:latin typeface="Times New Roman"/>
                <a:cs typeface="Times New Roman"/>
              </a:rPr>
              <a:t>current</a:t>
            </a:r>
            <a:r>
              <a:rPr dirty="0" sz="1400" spc="-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</a:t>
            </a:r>
            <a:r>
              <a:rPr dirty="0" baseline="-12345" sz="1350" spc="-7">
                <a:latin typeface="Times New Roman"/>
                <a:cs typeface="Times New Roman"/>
              </a:rPr>
              <a:t>CCL</a:t>
            </a:r>
            <a:r>
              <a:rPr dirty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241300" marR="6350" indent="-228600">
              <a:lnSpc>
                <a:spcPts val="1610"/>
              </a:lnSpc>
              <a:spcBef>
                <a:spcPts val="40"/>
              </a:spcBef>
              <a:buFont typeface="Times New Roman"/>
              <a:buAutoNum type="arabicPlain" startAt="21"/>
              <a:tabLst>
                <a:tab pos="698500" algn="l"/>
              </a:tabLst>
            </a:pPr>
            <a:r>
              <a:rPr dirty="0" sz="1400" b="1">
                <a:latin typeface="Times New Roman"/>
                <a:cs typeface="Times New Roman"/>
              </a:rPr>
              <a:t>Speed–power </a:t>
            </a:r>
            <a:r>
              <a:rPr dirty="0" sz="1400" spc="-5" b="1">
                <a:latin typeface="Times New Roman"/>
                <a:cs typeface="Times New Roman"/>
              </a:rPr>
              <a:t>product. </a:t>
            </a:r>
            <a:r>
              <a:rPr dirty="0" sz="1400" spc="-5">
                <a:latin typeface="Times New Roman"/>
                <a:cs typeface="Times New Roman"/>
              </a:rPr>
              <a:t>The speed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logic circuit can be  increased, that is, the propagation delay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reduced,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 expense </a:t>
            </a:r>
            <a:r>
              <a:rPr dirty="0" sz="1400">
                <a:latin typeface="Times New Roman"/>
                <a:cs typeface="Times New Roman"/>
              </a:rPr>
              <a:t>of power </a:t>
            </a:r>
            <a:r>
              <a:rPr dirty="0" sz="1400" spc="-5">
                <a:latin typeface="Times New Roman"/>
                <a:cs typeface="Times New Roman"/>
              </a:rPr>
              <a:t>dissipation.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 spc="-5">
                <a:latin typeface="Times New Roman"/>
                <a:cs typeface="Times New Roman"/>
              </a:rPr>
              <a:t>will recall that, when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bipolar  transistor switches between </a:t>
            </a:r>
            <a:r>
              <a:rPr dirty="0" sz="1400">
                <a:latin typeface="Times New Roman"/>
                <a:cs typeface="Times New Roman"/>
              </a:rPr>
              <a:t>cut-off </a:t>
            </a:r>
            <a:r>
              <a:rPr dirty="0" sz="1400" spc="-5">
                <a:latin typeface="Times New Roman"/>
                <a:cs typeface="Times New Roman"/>
              </a:rPr>
              <a:t>and saturation,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dissipates the  least power but has </a:t>
            </a:r>
            <a:r>
              <a:rPr dirty="0" sz="1400">
                <a:latin typeface="Times New Roman"/>
                <a:cs typeface="Times New Roman"/>
              </a:rPr>
              <a:t>a large </a:t>
            </a:r>
            <a:r>
              <a:rPr dirty="0" sz="1400" spc="-5">
                <a:latin typeface="Times New Roman"/>
                <a:cs typeface="Times New Roman"/>
              </a:rPr>
              <a:t>associated switching time delay. On </a:t>
            </a:r>
            <a:r>
              <a:rPr dirty="0" sz="1400">
                <a:latin typeface="Times New Roman"/>
                <a:cs typeface="Times New Roman"/>
              </a:rPr>
              <a:t>the  </a:t>
            </a:r>
            <a:r>
              <a:rPr dirty="0" sz="1400" spc="-5">
                <a:latin typeface="Times New Roman"/>
                <a:cs typeface="Times New Roman"/>
              </a:rPr>
              <a:t>other hand,  when  the  transistor is  operated 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3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active  region,</a:t>
            </a:r>
            <a:endParaRPr sz="1400">
              <a:latin typeface="Times New Roman"/>
              <a:cs typeface="Times New Roman"/>
            </a:endParaRPr>
          </a:p>
          <a:p>
            <a:pPr algn="just" marL="241300" marR="5715">
              <a:lnSpc>
                <a:spcPts val="1610"/>
              </a:lnSpc>
            </a:pPr>
            <a:r>
              <a:rPr dirty="0" sz="1400">
                <a:latin typeface="Times New Roman"/>
                <a:cs typeface="Times New Roman"/>
              </a:rPr>
              <a:t>power </a:t>
            </a:r>
            <a:r>
              <a:rPr dirty="0" sz="1400" spc="-5">
                <a:latin typeface="Times New Roman"/>
                <a:cs typeface="Times New Roman"/>
              </a:rPr>
              <a:t>dissipation goes </a:t>
            </a:r>
            <a:r>
              <a:rPr dirty="0" sz="1400">
                <a:latin typeface="Times New Roman"/>
                <a:cs typeface="Times New Roman"/>
              </a:rPr>
              <a:t>up </a:t>
            </a:r>
            <a:r>
              <a:rPr dirty="0" sz="1400" spc="-5">
                <a:latin typeface="Times New Roman"/>
                <a:cs typeface="Times New Roman"/>
              </a:rPr>
              <a:t>while the switching time decreases  drastically.  </a:t>
            </a:r>
            <a:r>
              <a:rPr dirty="0" sz="1400">
                <a:latin typeface="Times New Roman"/>
                <a:cs typeface="Times New Roman"/>
              </a:rPr>
              <a:t>It  is  </a:t>
            </a:r>
            <a:r>
              <a:rPr dirty="0" sz="1400" spc="-10">
                <a:latin typeface="Times New Roman"/>
                <a:cs typeface="Times New Roman"/>
              </a:rPr>
              <a:t>always  </a:t>
            </a:r>
            <a:r>
              <a:rPr dirty="0" sz="1400" spc="-5">
                <a:latin typeface="Times New Roman"/>
                <a:cs typeface="Times New Roman"/>
              </a:rPr>
              <a:t>desirable  </a:t>
            </a:r>
            <a:r>
              <a:rPr dirty="0" sz="1400">
                <a:latin typeface="Times New Roman"/>
                <a:cs typeface="Times New Roman"/>
              </a:rPr>
              <a:t>to  </a:t>
            </a:r>
            <a:r>
              <a:rPr dirty="0" sz="1400" spc="-5">
                <a:latin typeface="Times New Roman"/>
                <a:cs typeface="Times New Roman"/>
              </a:rPr>
              <a:t>have  </a:t>
            </a:r>
            <a:r>
              <a:rPr dirty="0" sz="1400">
                <a:latin typeface="Times New Roman"/>
                <a:cs typeface="Times New Roman"/>
              </a:rPr>
              <a:t>in  a </a:t>
            </a:r>
            <a:r>
              <a:rPr dirty="0" sz="1400" spc="-5">
                <a:latin typeface="Times New Roman"/>
                <a:cs typeface="Times New Roman"/>
              </a:rPr>
              <a:t>logic  family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low</a:t>
            </a:r>
            <a:endParaRPr sz="1400">
              <a:latin typeface="Times New Roman"/>
              <a:cs typeface="Times New Roman"/>
            </a:endParaRPr>
          </a:p>
          <a:p>
            <a:pPr algn="just" marL="241300" marR="10160">
              <a:lnSpc>
                <a:spcPts val="1610"/>
              </a:lnSpc>
            </a:pPr>
            <a:r>
              <a:rPr dirty="0" sz="1400" spc="-5">
                <a:latin typeface="Times New Roman"/>
                <a:cs typeface="Times New Roman"/>
              </a:rPr>
              <a:t>values for both propagation delay </a:t>
            </a:r>
            <a:r>
              <a:rPr dirty="0" sz="1400">
                <a:latin typeface="Times New Roman"/>
                <a:cs typeface="Times New Roman"/>
              </a:rPr>
              <a:t>and power </a:t>
            </a:r>
            <a:r>
              <a:rPr dirty="0" sz="1400" spc="-5">
                <a:latin typeface="Times New Roman"/>
                <a:cs typeface="Times New Roman"/>
              </a:rPr>
              <a:t>dissipation  parameters.</a:t>
            </a:r>
            <a:endParaRPr sz="1400">
              <a:latin typeface="Times New Roman"/>
              <a:cs typeface="Times New Roman"/>
            </a:endParaRPr>
          </a:p>
          <a:p>
            <a:pPr marL="698500" indent="-685800">
              <a:lnSpc>
                <a:spcPts val="1530"/>
              </a:lnSpc>
              <a:buFont typeface="Times New Roman"/>
              <a:buAutoNum type="arabicPlain" startAt="22"/>
              <a:tabLst>
                <a:tab pos="697865" algn="l"/>
                <a:tab pos="698500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Fan-out.  </a:t>
            </a:r>
            <a:r>
              <a:rPr dirty="0" sz="1400" spc="-5">
                <a:latin typeface="Times New Roman"/>
                <a:cs typeface="Times New Roman"/>
              </a:rPr>
              <a:t>The  fan-out  is  the  number  </a:t>
            </a:r>
            <a:r>
              <a:rPr dirty="0" sz="1400">
                <a:latin typeface="Times New Roman"/>
                <a:cs typeface="Times New Roman"/>
              </a:rPr>
              <a:t>of  </a:t>
            </a:r>
            <a:r>
              <a:rPr dirty="0" sz="1400" spc="-5">
                <a:latin typeface="Times New Roman"/>
                <a:cs typeface="Times New Roman"/>
              </a:rPr>
              <a:t>inputs  </a:t>
            </a:r>
            <a:r>
              <a:rPr dirty="0" sz="1400">
                <a:latin typeface="Times New Roman"/>
                <a:cs typeface="Times New Roman"/>
              </a:rPr>
              <a:t>of  a</a:t>
            </a:r>
            <a:r>
              <a:rPr dirty="0" sz="1400" spc="2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logic</a:t>
            </a:r>
            <a:endParaRPr sz="1400">
              <a:latin typeface="Times New Roman"/>
              <a:cs typeface="Times New Roman"/>
            </a:endParaRPr>
          </a:p>
          <a:p>
            <a:pPr algn="just" marL="241300" marR="6985">
              <a:lnSpc>
                <a:spcPts val="1620"/>
              </a:lnSpc>
              <a:spcBef>
                <a:spcPts val="65"/>
              </a:spcBef>
            </a:pPr>
            <a:r>
              <a:rPr dirty="0" sz="1400" spc="-5">
                <a:latin typeface="Times New Roman"/>
                <a:cs typeface="Times New Roman"/>
              </a:rPr>
              <a:t>function that can be driven from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single output </a:t>
            </a:r>
            <a:r>
              <a:rPr dirty="0" sz="1400" spc="-10">
                <a:latin typeface="Times New Roman"/>
                <a:cs typeface="Times New Roman"/>
              </a:rPr>
              <a:t>without </a:t>
            </a:r>
            <a:r>
              <a:rPr dirty="0" sz="1400" spc="-5">
                <a:latin typeface="Times New Roman"/>
                <a:cs typeface="Times New Roman"/>
              </a:rPr>
              <a:t>causing  </a:t>
            </a:r>
            <a:r>
              <a:rPr dirty="0" sz="1400">
                <a:latin typeface="Times New Roman"/>
                <a:cs typeface="Times New Roman"/>
              </a:rPr>
              <a:t>any false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output.</a:t>
            </a:r>
            <a:endParaRPr sz="1400">
              <a:latin typeface="Times New Roman"/>
              <a:cs typeface="Times New Roman"/>
            </a:endParaRPr>
          </a:p>
          <a:p>
            <a:pPr marL="742315" indent="-729615">
              <a:lnSpc>
                <a:spcPts val="1530"/>
              </a:lnSpc>
              <a:buFont typeface="Times New Roman"/>
              <a:buAutoNum type="arabicPlain" startAt="23"/>
              <a:tabLst>
                <a:tab pos="742315" algn="l"/>
                <a:tab pos="742950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Noise margin. </a:t>
            </a:r>
            <a:r>
              <a:rPr dirty="0" sz="1400" spc="-10">
                <a:latin typeface="Times New Roman"/>
                <a:cs typeface="Times New Roman"/>
              </a:rPr>
              <a:t>This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quantitative </a:t>
            </a:r>
            <a:r>
              <a:rPr dirty="0" sz="1400">
                <a:latin typeface="Times New Roman"/>
                <a:cs typeface="Times New Roman"/>
              </a:rPr>
              <a:t>measure of</a:t>
            </a:r>
            <a:r>
              <a:rPr dirty="0" sz="1400" spc="2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noise</a:t>
            </a:r>
            <a:endParaRPr sz="1400">
              <a:latin typeface="Times New Roman"/>
              <a:cs typeface="Times New Roman"/>
            </a:endParaRPr>
          </a:p>
          <a:p>
            <a:pPr algn="just" marL="241300" marR="5080">
              <a:lnSpc>
                <a:spcPct val="95800"/>
              </a:lnSpc>
              <a:spcBef>
                <a:spcPts val="35"/>
              </a:spcBef>
            </a:pPr>
            <a:r>
              <a:rPr dirty="0" sz="1400" spc="-5">
                <a:latin typeface="Times New Roman"/>
                <a:cs typeface="Times New Roman"/>
              </a:rPr>
              <a:t>immunity </a:t>
            </a:r>
            <a:r>
              <a:rPr dirty="0" sz="1400">
                <a:latin typeface="Times New Roman"/>
                <a:cs typeface="Times New Roman"/>
              </a:rPr>
              <a:t>offered </a:t>
            </a:r>
            <a:r>
              <a:rPr dirty="0" sz="1400" spc="-5">
                <a:latin typeface="Times New Roman"/>
                <a:cs typeface="Times New Roman"/>
              </a:rPr>
              <a:t>by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logic family. </a:t>
            </a:r>
            <a:r>
              <a:rPr dirty="0" sz="1400">
                <a:latin typeface="Times New Roman"/>
                <a:cs typeface="Times New Roman"/>
              </a:rPr>
              <a:t>Figure </a:t>
            </a:r>
            <a:r>
              <a:rPr dirty="0" sz="1400" spc="10">
                <a:latin typeface="Times New Roman"/>
                <a:cs typeface="Times New Roman"/>
              </a:rPr>
              <a:t>(5) </a:t>
            </a:r>
            <a:r>
              <a:rPr dirty="0" sz="1400" spc="-5">
                <a:latin typeface="Times New Roman"/>
                <a:cs typeface="Times New Roman"/>
              </a:rPr>
              <a:t>shows the  generalized case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legal HIGH and LOW voltage levels for output  [Fig.5(a)]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input </a:t>
            </a:r>
            <a:r>
              <a:rPr dirty="0" sz="1400">
                <a:latin typeface="Times New Roman"/>
                <a:cs typeface="Times New Roman"/>
              </a:rPr>
              <a:t>[Fig.5(b)]. </a:t>
            </a:r>
            <a:r>
              <a:rPr dirty="0" sz="1400" spc="-5">
                <a:latin typeface="Times New Roman"/>
                <a:cs typeface="Times New Roman"/>
              </a:rPr>
              <a:t>As we </a:t>
            </a:r>
            <a:r>
              <a:rPr dirty="0" sz="1400">
                <a:latin typeface="Times New Roman"/>
                <a:cs typeface="Times New Roman"/>
              </a:rPr>
              <a:t>can see from the </a:t>
            </a:r>
            <a:r>
              <a:rPr dirty="0" sz="1400" spc="-5">
                <a:latin typeface="Times New Roman"/>
                <a:cs typeface="Times New Roman"/>
              </a:rPr>
              <a:t>two  diagrams, there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disallowed range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output voltage levels from  VOL(max.)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VOH(min.) and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indeterminate range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input  voltage levels from VIL(max.)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VIH(min.). Since VIL(max.) </a:t>
            </a:r>
            <a:r>
              <a:rPr dirty="0" sz="1400">
                <a:latin typeface="Times New Roman"/>
                <a:cs typeface="Times New Roman"/>
              </a:rPr>
              <a:t>is  greater </a:t>
            </a:r>
            <a:r>
              <a:rPr dirty="0" sz="1400" spc="-5">
                <a:latin typeface="Times New Roman"/>
                <a:cs typeface="Times New Roman"/>
              </a:rPr>
              <a:t>than VOL(max.),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LOW output state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therefore  tolerate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positive voltage spike equal to VIL(max.) </a:t>
            </a:r>
            <a:r>
              <a:rPr dirty="0" sz="1400">
                <a:latin typeface="Times New Roman"/>
                <a:cs typeface="Times New Roman"/>
              </a:rPr>
              <a:t>− </a:t>
            </a:r>
            <a:r>
              <a:rPr dirty="0" sz="1400" spc="-5">
                <a:latin typeface="Times New Roman"/>
                <a:cs typeface="Times New Roman"/>
              </a:rPr>
              <a:t>VOL(max.)  and still </a:t>
            </a:r>
            <a:r>
              <a:rPr dirty="0" sz="1400">
                <a:latin typeface="Times New Roman"/>
                <a:cs typeface="Times New Roman"/>
              </a:rPr>
              <a:t>be a </a:t>
            </a:r>
            <a:r>
              <a:rPr dirty="0" sz="1400" spc="-5">
                <a:latin typeface="Times New Roman"/>
                <a:cs typeface="Times New Roman"/>
              </a:rPr>
              <a:t>legal LOW input. Similarly, VOH(min.)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greater  than VIH (min.), and the HIGH output state can tolerate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negative  voltage spike equal to VOH(min.) </a:t>
            </a:r>
            <a:r>
              <a:rPr dirty="0" sz="1400">
                <a:latin typeface="Times New Roman"/>
                <a:cs typeface="Times New Roman"/>
              </a:rPr>
              <a:t>– </a:t>
            </a:r>
            <a:r>
              <a:rPr dirty="0" sz="1400" spc="-5">
                <a:latin typeface="Times New Roman"/>
                <a:cs typeface="Times New Roman"/>
              </a:rPr>
              <a:t>VIH (min.) and still </a:t>
            </a:r>
            <a:r>
              <a:rPr dirty="0" sz="1400">
                <a:latin typeface="Times New Roman"/>
                <a:cs typeface="Times New Roman"/>
              </a:rPr>
              <a:t>be a </a:t>
            </a:r>
            <a:r>
              <a:rPr dirty="0" sz="1400" spc="-5">
                <a:latin typeface="Times New Roman"/>
                <a:cs typeface="Times New Roman"/>
              </a:rPr>
              <a:t>legal  HIGH input. Here, VIL(max.) </a:t>
            </a:r>
            <a:r>
              <a:rPr dirty="0" sz="1400">
                <a:latin typeface="Times New Roman"/>
                <a:cs typeface="Times New Roman"/>
              </a:rPr>
              <a:t>− </a:t>
            </a:r>
            <a:r>
              <a:rPr dirty="0" sz="1400" spc="-5">
                <a:latin typeface="Times New Roman"/>
                <a:cs typeface="Times New Roman"/>
              </a:rPr>
              <a:t>VOL(max.) and VOH(min.) </a:t>
            </a:r>
            <a:r>
              <a:rPr dirty="0" sz="1400">
                <a:latin typeface="Times New Roman"/>
                <a:cs typeface="Times New Roman"/>
              </a:rPr>
              <a:t>−  </a:t>
            </a:r>
            <a:r>
              <a:rPr dirty="0" sz="1400" spc="-5">
                <a:latin typeface="Times New Roman"/>
                <a:cs typeface="Times New Roman"/>
              </a:rPr>
              <a:t>VIH (min.)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respectively known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LOW-level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HIGH-  level noise </a:t>
            </a:r>
            <a:r>
              <a:rPr dirty="0" sz="1400">
                <a:latin typeface="Times New Roman"/>
                <a:cs typeface="Times New Roman"/>
              </a:rPr>
              <a:t>margin. </a:t>
            </a:r>
            <a:r>
              <a:rPr dirty="0" sz="1400" spc="-5">
                <a:latin typeface="Times New Roman"/>
                <a:cs typeface="Times New Roman"/>
              </a:rPr>
              <a:t>Let us illustrate it further with the help of data 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standard TTL family. The minimum </a:t>
            </a:r>
            <a:r>
              <a:rPr dirty="0" sz="1400">
                <a:latin typeface="Times New Roman"/>
                <a:cs typeface="Times New Roman"/>
              </a:rPr>
              <a:t>legal </a:t>
            </a:r>
            <a:r>
              <a:rPr dirty="0" sz="1400" spc="-5">
                <a:latin typeface="Times New Roman"/>
                <a:cs typeface="Times New Roman"/>
              </a:rPr>
              <a:t>HIGH output  voltage level in the </a:t>
            </a:r>
            <a:r>
              <a:rPr dirty="0" sz="1400">
                <a:latin typeface="Times New Roman"/>
                <a:cs typeface="Times New Roman"/>
              </a:rPr>
              <a:t>case </a:t>
            </a:r>
            <a:r>
              <a:rPr dirty="0" sz="1400" spc="-5">
                <a:latin typeface="Times New Roman"/>
                <a:cs typeface="Times New Roman"/>
              </a:rPr>
              <a:t>of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standard TTL </a:t>
            </a:r>
            <a:r>
              <a:rPr dirty="0" sz="1400">
                <a:latin typeface="Times New Roman"/>
                <a:cs typeface="Times New Roman"/>
              </a:rPr>
              <a:t>is 2.4 </a:t>
            </a:r>
            <a:r>
              <a:rPr dirty="0" sz="1400" spc="-5">
                <a:latin typeface="Times New Roman"/>
                <a:cs typeface="Times New Roman"/>
              </a:rPr>
              <a:t>V. Also, the  minimum </a:t>
            </a:r>
            <a:r>
              <a:rPr dirty="0" sz="1400">
                <a:latin typeface="Times New Roman"/>
                <a:cs typeface="Times New Roman"/>
              </a:rPr>
              <a:t>legal </a:t>
            </a:r>
            <a:r>
              <a:rPr dirty="0" sz="1400" spc="-10">
                <a:latin typeface="Times New Roman"/>
                <a:cs typeface="Times New Roman"/>
              </a:rPr>
              <a:t>HIGH </a:t>
            </a:r>
            <a:r>
              <a:rPr dirty="0" sz="1400" spc="-5">
                <a:latin typeface="Times New Roman"/>
                <a:cs typeface="Times New Roman"/>
              </a:rPr>
              <a:t>input voltage level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this family </a:t>
            </a:r>
            <a:r>
              <a:rPr dirty="0" sz="1400">
                <a:latin typeface="Times New Roman"/>
                <a:cs typeface="Times New Roman"/>
              </a:rPr>
              <a:t>is 2 </a:t>
            </a:r>
            <a:r>
              <a:rPr dirty="0" sz="1400" spc="-5">
                <a:latin typeface="Times New Roman"/>
                <a:cs typeface="Times New Roman"/>
              </a:rPr>
              <a:t>V.  This implies that, when the output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one device feeds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input </a:t>
            </a:r>
            <a:r>
              <a:rPr dirty="0" sz="1400">
                <a:latin typeface="Times New Roman"/>
                <a:cs typeface="Times New Roman"/>
              </a:rPr>
              <a:t>of  </a:t>
            </a:r>
            <a:r>
              <a:rPr dirty="0" sz="1400" spc="-5">
                <a:latin typeface="Times New Roman"/>
                <a:cs typeface="Times New Roman"/>
              </a:rPr>
              <a:t>another, there is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available margin of </a:t>
            </a:r>
            <a:r>
              <a:rPr dirty="0" sz="1400">
                <a:latin typeface="Times New Roman"/>
                <a:cs typeface="Times New Roman"/>
              </a:rPr>
              <a:t>0.4 </a:t>
            </a:r>
            <a:r>
              <a:rPr dirty="0" sz="1400" spc="-5">
                <a:latin typeface="Times New Roman"/>
                <a:cs typeface="Times New Roman"/>
              </a:rPr>
              <a:t>V. That </a:t>
            </a:r>
            <a:r>
              <a:rPr dirty="0" sz="1400">
                <a:latin typeface="Times New Roman"/>
                <a:cs typeface="Times New Roman"/>
              </a:rPr>
              <a:t>is, any </a:t>
            </a:r>
            <a:r>
              <a:rPr dirty="0" sz="1400" spc="-5">
                <a:latin typeface="Times New Roman"/>
                <a:cs typeface="Times New Roman"/>
              </a:rPr>
              <a:t>negative  voltage spikes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amplitude.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3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5928" y="504546"/>
            <a:ext cx="138874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</a:t>
            </a:r>
            <a:r>
              <a:rPr dirty="0" sz="1400" i="1">
                <a:latin typeface="Lucida Calligraphy"/>
                <a:cs typeface="Lucida Calligraphy"/>
              </a:rPr>
              <a:t>four:  </a:t>
            </a:r>
            <a:r>
              <a:rPr dirty="0" sz="1400" spc="-5" i="1">
                <a:latin typeface="Lucida Calligraphy"/>
                <a:cs typeface="Lucida Calligraphy"/>
              </a:rPr>
              <a:t>Logic</a:t>
            </a:r>
            <a:r>
              <a:rPr dirty="0" sz="1400" spc="-6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Families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37360" y="1360931"/>
            <a:ext cx="4960620" cy="25313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882139" y="1362455"/>
            <a:ext cx="4719827" cy="22920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755707" y="3653154"/>
            <a:ext cx="527011" cy="34601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30604" y="3620890"/>
            <a:ext cx="5302250" cy="398780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2734945">
              <a:lnSpc>
                <a:spcPct val="100000"/>
              </a:lnSpc>
              <a:spcBef>
                <a:spcPts val="580"/>
              </a:spcBef>
            </a:pPr>
            <a:r>
              <a:rPr dirty="0" sz="1200" spc="-5">
                <a:latin typeface="Times New Roman"/>
                <a:cs typeface="Times New Roman"/>
              </a:rPr>
              <a:t>Fig.5</a:t>
            </a:r>
            <a:endParaRPr sz="1200">
              <a:latin typeface="Times New Roman"/>
              <a:cs typeface="Times New Roman"/>
            </a:endParaRPr>
          </a:p>
          <a:p>
            <a:pPr algn="just" marL="12700" marR="5715">
              <a:lnSpc>
                <a:spcPct val="95800"/>
              </a:lnSpc>
              <a:spcBef>
                <a:spcPts val="640"/>
              </a:spcBef>
            </a:pPr>
            <a:r>
              <a:rPr dirty="0" sz="1400" spc="-5">
                <a:latin typeface="Times New Roman"/>
                <a:cs typeface="Times New Roman"/>
              </a:rPr>
              <a:t>less than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equal </a:t>
            </a:r>
            <a:r>
              <a:rPr dirty="0" sz="1400">
                <a:latin typeface="Times New Roman"/>
                <a:cs typeface="Times New Roman"/>
              </a:rPr>
              <a:t>to 0.4V </a:t>
            </a:r>
            <a:r>
              <a:rPr dirty="0" sz="1400" spc="-5">
                <a:latin typeface="Times New Roman"/>
                <a:cs typeface="Times New Roman"/>
              </a:rPr>
              <a:t>on the signal line do not </a:t>
            </a:r>
            <a:r>
              <a:rPr dirty="0" sz="1400">
                <a:latin typeface="Times New Roman"/>
                <a:cs typeface="Times New Roman"/>
              </a:rPr>
              <a:t>cause any </a:t>
            </a:r>
            <a:r>
              <a:rPr dirty="0" sz="1400" spc="-5">
                <a:latin typeface="Times New Roman"/>
                <a:cs typeface="Times New Roman"/>
              </a:rPr>
              <a:t>spurious  transitions. Similarly, when the output is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logic LOW state, the  maximum </a:t>
            </a:r>
            <a:r>
              <a:rPr dirty="0" sz="1400">
                <a:latin typeface="Times New Roman"/>
                <a:cs typeface="Times New Roman"/>
              </a:rPr>
              <a:t>legal </a:t>
            </a:r>
            <a:r>
              <a:rPr dirty="0" sz="1400" spc="-5">
                <a:latin typeface="Times New Roman"/>
                <a:cs typeface="Times New Roman"/>
              </a:rPr>
              <a:t>LOW output voltage level in the case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standard  TTL </a:t>
            </a:r>
            <a:r>
              <a:rPr dirty="0" sz="1400">
                <a:latin typeface="Times New Roman"/>
                <a:cs typeface="Times New Roman"/>
              </a:rPr>
              <a:t>is 0.4 </a:t>
            </a:r>
            <a:r>
              <a:rPr dirty="0" sz="1400" spc="-5">
                <a:latin typeface="Times New Roman"/>
                <a:cs typeface="Times New Roman"/>
              </a:rPr>
              <a:t>V. Also, the maximum legal </a:t>
            </a:r>
            <a:r>
              <a:rPr dirty="0" sz="1400" spc="-10">
                <a:latin typeface="Times New Roman"/>
                <a:cs typeface="Times New Roman"/>
              </a:rPr>
              <a:t>LOW </a:t>
            </a:r>
            <a:r>
              <a:rPr dirty="0" sz="1400" spc="-5">
                <a:latin typeface="Times New Roman"/>
                <a:cs typeface="Times New Roman"/>
              </a:rPr>
              <a:t>input voltage level for this  </a:t>
            </a:r>
            <a:r>
              <a:rPr dirty="0" sz="1400">
                <a:latin typeface="Times New Roman"/>
                <a:cs typeface="Times New Roman"/>
              </a:rPr>
              <a:t>family is 0.8 </a:t>
            </a:r>
            <a:r>
              <a:rPr dirty="0" sz="1400" spc="-5">
                <a:latin typeface="Times New Roman"/>
                <a:cs typeface="Times New Roman"/>
              </a:rPr>
              <a:t>V. This implies that, when the </a:t>
            </a:r>
            <a:r>
              <a:rPr dirty="0" sz="1400">
                <a:latin typeface="Times New Roman"/>
                <a:cs typeface="Times New Roman"/>
              </a:rPr>
              <a:t>output of </a:t>
            </a:r>
            <a:r>
              <a:rPr dirty="0" sz="1400" spc="-5">
                <a:latin typeface="Times New Roman"/>
                <a:cs typeface="Times New Roman"/>
              </a:rPr>
              <a:t>one device feeds </a:t>
            </a:r>
            <a:r>
              <a:rPr dirty="0" sz="1400">
                <a:latin typeface="Times New Roman"/>
                <a:cs typeface="Times New Roman"/>
              </a:rPr>
              <a:t>the  </a:t>
            </a:r>
            <a:r>
              <a:rPr dirty="0" sz="1400" spc="-5">
                <a:latin typeface="Times New Roman"/>
                <a:cs typeface="Times New Roman"/>
              </a:rPr>
              <a:t>input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another, there is again </a:t>
            </a:r>
            <a:r>
              <a:rPr dirty="0" sz="1400" spc="-10">
                <a:latin typeface="Times New Roman"/>
                <a:cs typeface="Times New Roman"/>
              </a:rPr>
              <a:t>an available </a:t>
            </a:r>
            <a:r>
              <a:rPr dirty="0" sz="1400" spc="-5">
                <a:latin typeface="Times New Roman"/>
                <a:cs typeface="Times New Roman"/>
              </a:rPr>
              <a:t>margin </a:t>
            </a:r>
            <a:r>
              <a:rPr dirty="0" sz="1400">
                <a:latin typeface="Times New Roman"/>
                <a:cs typeface="Times New Roman"/>
              </a:rPr>
              <a:t>of 0.4 </a:t>
            </a:r>
            <a:r>
              <a:rPr dirty="0" sz="1400" spc="-5">
                <a:latin typeface="Times New Roman"/>
                <a:cs typeface="Times New Roman"/>
              </a:rPr>
              <a:t>V. That is, any  positive voltage spikes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amplitude less than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10">
                <a:latin typeface="Times New Roman"/>
                <a:cs typeface="Times New Roman"/>
              </a:rPr>
              <a:t>equal </a:t>
            </a:r>
            <a:r>
              <a:rPr dirty="0" sz="1400" spc="-5">
                <a:latin typeface="Times New Roman"/>
                <a:cs typeface="Times New Roman"/>
              </a:rPr>
              <a:t>to </a:t>
            </a:r>
            <a:r>
              <a:rPr dirty="0" sz="1400">
                <a:latin typeface="Times New Roman"/>
                <a:cs typeface="Times New Roman"/>
              </a:rPr>
              <a:t>0.4V </a:t>
            </a:r>
            <a:r>
              <a:rPr dirty="0" sz="1400" spc="-5">
                <a:latin typeface="Times New Roman"/>
                <a:cs typeface="Times New Roman"/>
              </a:rPr>
              <a:t>on the  signal line </a:t>
            </a:r>
            <a:r>
              <a:rPr dirty="0" sz="1400">
                <a:latin typeface="Times New Roman"/>
                <a:cs typeface="Times New Roman"/>
              </a:rPr>
              <a:t>do </a:t>
            </a:r>
            <a:r>
              <a:rPr dirty="0" sz="1400" spc="-5">
                <a:latin typeface="Times New Roman"/>
                <a:cs typeface="Times New Roman"/>
              </a:rPr>
              <a:t>not </a:t>
            </a:r>
            <a:r>
              <a:rPr dirty="0" sz="1400">
                <a:latin typeface="Times New Roman"/>
                <a:cs typeface="Times New Roman"/>
              </a:rPr>
              <a:t>cause </a:t>
            </a:r>
            <a:r>
              <a:rPr dirty="0" sz="1400" spc="-5">
                <a:latin typeface="Times New Roman"/>
                <a:cs typeface="Times New Roman"/>
              </a:rPr>
              <a:t>any spurious transitions. </a:t>
            </a:r>
            <a:r>
              <a:rPr dirty="0" sz="1400" spc="-10">
                <a:latin typeface="Times New Roman"/>
                <a:cs typeface="Times New Roman"/>
              </a:rPr>
              <a:t>This </a:t>
            </a:r>
            <a:r>
              <a:rPr dirty="0" sz="1400" spc="-5">
                <a:latin typeface="Times New Roman"/>
                <a:cs typeface="Times New Roman"/>
              </a:rPr>
              <a:t>leads to the  standard TTL family offering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noise margin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0.4 V. To generalize, the  noise margin </a:t>
            </a:r>
            <a:r>
              <a:rPr dirty="0" sz="1400">
                <a:latin typeface="Times New Roman"/>
                <a:cs typeface="Times New Roman"/>
              </a:rPr>
              <a:t>offered by a </a:t>
            </a:r>
            <a:r>
              <a:rPr dirty="0" sz="1400" spc="-5">
                <a:latin typeface="Times New Roman"/>
                <a:cs typeface="Times New Roman"/>
              </a:rPr>
              <a:t>logic family,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outlined earlier, </a:t>
            </a:r>
            <a:r>
              <a:rPr dirty="0" sz="1400">
                <a:latin typeface="Times New Roman"/>
                <a:cs typeface="Times New Roman"/>
              </a:rPr>
              <a:t>can be  </a:t>
            </a:r>
            <a:r>
              <a:rPr dirty="0" sz="1400" spc="-5">
                <a:latin typeface="Times New Roman"/>
                <a:cs typeface="Times New Roman"/>
              </a:rPr>
              <a:t>computed from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HIGH-state noise margin, </a:t>
            </a:r>
            <a:r>
              <a:rPr dirty="0" sz="1400" spc="-10">
                <a:latin typeface="Times New Roman"/>
                <a:cs typeface="Times New Roman"/>
              </a:rPr>
              <a:t>VNH </a:t>
            </a:r>
            <a:r>
              <a:rPr dirty="0" sz="1400">
                <a:latin typeface="Times New Roman"/>
                <a:cs typeface="Times New Roman"/>
              </a:rPr>
              <a:t>=  </a:t>
            </a:r>
            <a:r>
              <a:rPr dirty="0" sz="1400" spc="-5">
                <a:latin typeface="Times New Roman"/>
                <a:cs typeface="Times New Roman"/>
              </a:rPr>
              <a:t>VOH(min.)−VIH(min.), and the LOW-state noise margin, VNL </a:t>
            </a:r>
            <a:r>
              <a:rPr dirty="0" sz="1400">
                <a:latin typeface="Times New Roman"/>
                <a:cs typeface="Times New Roman"/>
              </a:rPr>
              <a:t>=  </a:t>
            </a:r>
            <a:r>
              <a:rPr dirty="0" sz="1400" spc="-5">
                <a:latin typeface="Times New Roman"/>
                <a:cs typeface="Times New Roman"/>
              </a:rPr>
              <a:t>VIL(max.) </a:t>
            </a:r>
            <a:r>
              <a:rPr dirty="0" sz="1400">
                <a:latin typeface="Times New Roman"/>
                <a:cs typeface="Times New Roman"/>
              </a:rPr>
              <a:t>−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VOL(max.).</a:t>
            </a:r>
            <a:endParaRPr sz="1400">
              <a:latin typeface="Times New Roman"/>
              <a:cs typeface="Times New Roman"/>
            </a:endParaRPr>
          </a:p>
          <a:p>
            <a:pPr marL="697865" indent="-228600">
              <a:lnSpc>
                <a:spcPts val="1864"/>
              </a:lnSpc>
              <a:buFont typeface="Wingdings"/>
              <a:buChar char=""/>
              <a:tabLst>
                <a:tab pos="698500" algn="l"/>
              </a:tabLst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Diode</a:t>
            </a:r>
            <a:r>
              <a:rPr dirty="0" u="heavy" sz="1600" spc="-10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Logic(DL)</a:t>
            </a:r>
            <a:endParaRPr sz="1600">
              <a:latin typeface="Times New Roman"/>
              <a:cs typeface="Times New Roman"/>
            </a:endParaRPr>
          </a:p>
          <a:p>
            <a:pPr algn="just" marL="12700" marR="5080" indent="220345">
              <a:lnSpc>
                <a:spcPct val="96800"/>
              </a:lnSpc>
              <a:spcBef>
                <a:spcPts val="960"/>
              </a:spcBef>
            </a:pPr>
            <a:r>
              <a:rPr dirty="0" sz="1400" spc="-5">
                <a:latin typeface="Times New Roman"/>
                <a:cs typeface="Times New Roman"/>
              </a:rPr>
              <a:t>Diode Logic suffers from </a:t>
            </a:r>
            <a:r>
              <a:rPr dirty="0" sz="1400">
                <a:latin typeface="Times New Roman"/>
                <a:cs typeface="Times New Roman"/>
              </a:rPr>
              <a:t>voltage </a:t>
            </a:r>
            <a:r>
              <a:rPr dirty="0" sz="1400" spc="-5">
                <a:latin typeface="Times New Roman"/>
                <a:cs typeface="Times New Roman"/>
              </a:rPr>
              <a:t>degradation from </a:t>
            </a:r>
            <a:r>
              <a:rPr dirty="0" sz="1400">
                <a:latin typeface="Times New Roman"/>
                <a:cs typeface="Times New Roman"/>
              </a:rPr>
              <a:t>one stage to </a:t>
            </a:r>
            <a:r>
              <a:rPr dirty="0" sz="1400" spc="-5">
                <a:latin typeface="Times New Roman"/>
                <a:cs typeface="Times New Roman"/>
              </a:rPr>
              <a:t>the  next, only </a:t>
            </a:r>
            <a:r>
              <a:rPr dirty="0" sz="1400">
                <a:latin typeface="Times New Roman"/>
                <a:cs typeface="Times New Roman"/>
              </a:rPr>
              <a:t>permits the and </a:t>
            </a:r>
            <a:r>
              <a:rPr dirty="0" sz="1400" spc="-5">
                <a:latin typeface="Times New Roman"/>
                <a:cs typeface="Times New Roman"/>
              </a:rPr>
              <a:t>functions, </a:t>
            </a:r>
            <a:r>
              <a:rPr dirty="0" sz="1400" spc="5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used  extensively </a:t>
            </a:r>
            <a:r>
              <a:rPr dirty="0" sz="1400">
                <a:latin typeface="Times New Roman"/>
                <a:cs typeface="Times New Roman"/>
              </a:rPr>
              <a:t>but </a:t>
            </a:r>
            <a:r>
              <a:rPr dirty="0" sz="1400" spc="-5">
                <a:latin typeface="Times New Roman"/>
                <a:cs typeface="Times New Roman"/>
              </a:rPr>
              <a:t>not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integrated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circuits.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796795" y="8061959"/>
            <a:ext cx="3849624" cy="1524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889760" y="8063483"/>
            <a:ext cx="3663696" cy="123596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75659" y="9357359"/>
            <a:ext cx="804672" cy="2727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609213" y="9332162"/>
            <a:ext cx="3409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5">
                <a:latin typeface="Times New Roman"/>
                <a:cs typeface="Times New Roman"/>
              </a:rPr>
              <a:t>F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10">
                <a:latin typeface="Times New Roman"/>
                <a:cs typeface="Times New Roman"/>
              </a:rPr>
              <a:t>g</a:t>
            </a:r>
            <a:r>
              <a:rPr dirty="0" sz="1200">
                <a:latin typeface="Times New Roman"/>
                <a:cs typeface="Times New Roman"/>
              </a:rPr>
              <a:t>.6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3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5928" y="504546"/>
            <a:ext cx="138874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</a:t>
            </a:r>
            <a:r>
              <a:rPr dirty="0" sz="1400" i="1">
                <a:latin typeface="Lucida Calligraphy"/>
                <a:cs typeface="Lucida Calligraphy"/>
              </a:rPr>
              <a:t>four:  </a:t>
            </a:r>
            <a:r>
              <a:rPr dirty="0" sz="1400" spc="-5" i="1">
                <a:latin typeface="Lucida Calligraphy"/>
                <a:cs typeface="Lucida Calligraphy"/>
              </a:rPr>
              <a:t>Logic</a:t>
            </a:r>
            <a:r>
              <a:rPr dirty="0" sz="1400" spc="-6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Families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470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7967" y="509015"/>
            <a:ext cx="2057399" cy="509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43321" y="437488"/>
            <a:ext cx="1727835" cy="580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0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1287525"/>
            <a:ext cx="5301615" cy="10490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97865" indent="-228600">
              <a:lnSpc>
                <a:spcPct val="100000"/>
              </a:lnSpc>
              <a:spcBef>
                <a:spcPts val="95"/>
              </a:spcBef>
              <a:buSzPct val="87500"/>
              <a:buFont typeface="Wingdings"/>
              <a:buChar char=""/>
              <a:tabLst>
                <a:tab pos="698500" algn="l"/>
              </a:tabLst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Level-Shifted Diode</a:t>
            </a:r>
            <a:r>
              <a:rPr dirty="0" u="heavy" sz="1600" spc="10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Logic</a:t>
            </a:r>
            <a:endParaRPr sz="1600">
              <a:latin typeface="Times New Roman"/>
              <a:cs typeface="Times New Roman"/>
            </a:endParaRPr>
          </a:p>
          <a:p>
            <a:pPr algn="just" marL="12700" marR="5080" indent="222250">
              <a:lnSpc>
                <a:spcPct val="96800"/>
              </a:lnSpc>
              <a:spcBef>
                <a:spcPts val="1260"/>
              </a:spcBef>
            </a:pPr>
            <a:r>
              <a:rPr dirty="0" sz="1400" spc="-5">
                <a:latin typeface="Times New Roman"/>
                <a:cs typeface="Times New Roman"/>
              </a:rPr>
              <a:t>With either input </a:t>
            </a:r>
            <a:r>
              <a:rPr dirty="0" sz="1400">
                <a:latin typeface="Times New Roman"/>
                <a:cs typeface="Times New Roman"/>
              </a:rPr>
              <a:t>at , </a:t>
            </a:r>
            <a:r>
              <a:rPr dirty="0" sz="1400" spc="-5">
                <a:latin typeface="Times New Roman"/>
                <a:cs typeface="Times New Roman"/>
              </a:rPr>
              <a:t>DL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just cut </a:t>
            </a:r>
            <a:r>
              <a:rPr dirty="0" sz="1400">
                <a:latin typeface="Times New Roman"/>
                <a:cs typeface="Times New Roman"/>
              </a:rPr>
              <a:t>off, and</a:t>
            </a:r>
            <a:r>
              <a:rPr dirty="0" sz="1400">
                <a:latin typeface="Times New Roman"/>
                <a:cs typeface="Times New Roman"/>
              </a:rPr>
              <a:t> .  </a:t>
            </a:r>
            <a:r>
              <a:rPr dirty="0" sz="1400" spc="-5">
                <a:latin typeface="Times New Roman"/>
                <a:cs typeface="Times New Roman"/>
              </a:rPr>
              <a:t>With both inputs </a:t>
            </a:r>
            <a:r>
              <a:rPr dirty="0" sz="1400" spc="-10">
                <a:latin typeface="Times New Roman"/>
                <a:cs typeface="Times New Roman"/>
              </a:rPr>
              <a:t>at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 both input diodes </a:t>
            </a:r>
            <a:r>
              <a:rPr dirty="0" sz="1400">
                <a:latin typeface="Times New Roman"/>
                <a:cs typeface="Times New Roman"/>
              </a:rPr>
              <a:t>are cut off.</a:t>
            </a:r>
            <a:r>
              <a:rPr dirty="0" sz="1400" spc="-5">
                <a:latin typeface="Times New Roman"/>
                <a:cs typeface="Times New Roman"/>
              </a:rPr>
              <a:t> Then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53514" y="2491485"/>
            <a:ext cx="432434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409">
                <a:latin typeface="Cambria Math"/>
                <a:cs typeface="Cambria Math"/>
              </a:rPr>
              <a:t> </a:t>
            </a:r>
            <a:r>
              <a:rPr dirty="0" baseline="-13888" sz="1200" spc="787">
                <a:latin typeface="Cambria Math"/>
                <a:cs typeface="Cambria Math"/>
              </a:rPr>
              <a:t> </a:t>
            </a:r>
            <a:r>
              <a:rPr dirty="0" sz="1000" spc="509">
                <a:latin typeface="Cambria Math"/>
                <a:cs typeface="Cambria Math"/>
              </a:rPr>
              <a:t> </a:t>
            </a:r>
            <a:r>
              <a:rPr dirty="0" sz="1000" spc="409">
                <a:latin typeface="Cambria Math"/>
                <a:cs typeface="Cambria Math"/>
              </a:rPr>
              <a:t> </a:t>
            </a:r>
            <a:r>
              <a:rPr dirty="0" baseline="-13888" sz="1200" spc="465">
                <a:latin typeface="Cambria Math"/>
                <a:cs typeface="Cambria Math"/>
              </a:rPr>
              <a:t> 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950973" y="2490469"/>
            <a:ext cx="442595" cy="0"/>
          </a:xfrm>
          <a:custGeom>
            <a:avLst/>
            <a:gdLst/>
            <a:ahLst/>
            <a:cxnLst/>
            <a:rect l="l" t="t" r="r" b="b"/>
            <a:pathLst>
              <a:path w="442594" h="0">
                <a:moveTo>
                  <a:pt x="0" y="0"/>
                </a:moveTo>
                <a:lnTo>
                  <a:pt x="44226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30604" y="2244597"/>
            <a:ext cx="1350010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baseline="-33730" sz="2100" spc="555">
                <a:latin typeface="Cambria Math"/>
                <a:cs typeface="Cambria Math"/>
              </a:rPr>
              <a:t> </a:t>
            </a:r>
            <a:r>
              <a:rPr dirty="0" baseline="-61111" sz="1500" spc="502">
                <a:latin typeface="Cambria Math"/>
                <a:cs typeface="Cambria Math"/>
              </a:rPr>
              <a:t>   </a:t>
            </a:r>
            <a:r>
              <a:rPr dirty="0" baseline="-61111" sz="1500">
                <a:latin typeface="Cambria Math"/>
                <a:cs typeface="Cambria Math"/>
              </a:rPr>
              <a:t> </a:t>
            </a:r>
            <a:r>
              <a:rPr dirty="0" baseline="-61111" sz="1500" spc="60">
                <a:latin typeface="Cambria Math"/>
                <a:cs typeface="Cambria Math"/>
              </a:rPr>
              <a:t> </a:t>
            </a:r>
            <a:r>
              <a:rPr dirty="0" baseline="-33730" sz="2100" spc="1110">
                <a:latin typeface="Cambria Math"/>
                <a:cs typeface="Cambria Math"/>
              </a:rPr>
              <a:t> </a:t>
            </a:r>
            <a:r>
              <a:rPr dirty="0" baseline="-33730" sz="2100" spc="104">
                <a:latin typeface="Cambria Math"/>
                <a:cs typeface="Cambria Math"/>
              </a:rPr>
              <a:t> </a:t>
            </a:r>
            <a:r>
              <a:rPr dirty="0" baseline="-33730" sz="2100" spc="847">
                <a:latin typeface="Cambria Math"/>
                <a:cs typeface="Cambria Math"/>
              </a:rPr>
              <a:t> </a:t>
            </a:r>
            <a:r>
              <a:rPr dirty="0" baseline="-61111" sz="1500" spc="592">
                <a:latin typeface="Cambria Math"/>
                <a:cs typeface="Cambria Math"/>
              </a:rPr>
              <a:t> </a:t>
            </a:r>
            <a:r>
              <a:rPr dirty="0" baseline="-33730" sz="2100" spc="412">
                <a:latin typeface="Cambria Math"/>
                <a:cs typeface="Cambria Math"/>
              </a:rPr>
              <a:t> </a:t>
            </a:r>
            <a:r>
              <a:rPr dirty="0" sz="1000" spc="265">
                <a:latin typeface="Cambria Math"/>
                <a:cs typeface="Cambria Math"/>
              </a:rPr>
              <a:t> </a:t>
            </a:r>
            <a:r>
              <a:rPr dirty="0" baseline="-13888" sz="1200" spc="382">
                <a:latin typeface="Cambria Math"/>
                <a:cs typeface="Cambria Math"/>
              </a:rPr>
              <a:t> </a:t>
            </a:r>
            <a:r>
              <a:rPr dirty="0" baseline="-13888" sz="1200" spc="434">
                <a:latin typeface="Cambria Math"/>
                <a:cs typeface="Cambria Math"/>
              </a:rPr>
              <a:t> </a:t>
            </a:r>
            <a:r>
              <a:rPr dirty="0" sz="1000" spc="509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-2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-33730" sz="2100" spc="405">
                <a:latin typeface="Cambria Math"/>
                <a:cs typeface="Cambria Math"/>
              </a:rPr>
              <a:t> </a:t>
            </a:r>
            <a:endParaRPr baseline="-33730" sz="21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279904" y="2823971"/>
            <a:ext cx="3116580" cy="13594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30195" y="2825495"/>
            <a:ext cx="2973324" cy="13578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75659" y="4049267"/>
            <a:ext cx="976884" cy="23774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130604" y="4023486"/>
            <a:ext cx="5302250" cy="23158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76195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Fig.7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50">
              <a:latin typeface="Times New Roman"/>
              <a:cs typeface="Times New Roman"/>
            </a:endParaRPr>
          </a:p>
          <a:p>
            <a:pPr algn="just" marL="12700" marR="5715">
              <a:lnSpc>
                <a:spcPts val="1610"/>
              </a:lnSpc>
            </a:pPr>
            <a:r>
              <a:rPr dirty="0" sz="1400">
                <a:latin typeface="Times New Roman"/>
                <a:cs typeface="Times New Roman"/>
              </a:rPr>
              <a:t>Level </a:t>
            </a:r>
            <a:r>
              <a:rPr dirty="0" sz="1400" spc="-5">
                <a:latin typeface="Times New Roman"/>
                <a:cs typeface="Times New Roman"/>
              </a:rPr>
              <a:t>shifting eliminates the voltage degradation from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input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 output. However, the logic swing falls short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rail-to-rail,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the  inverting function still is not available without using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transistor.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Times New Roman"/>
              <a:cs typeface="Times New Roman"/>
            </a:endParaRPr>
          </a:p>
          <a:p>
            <a:pPr marL="697865" indent="-228600">
              <a:lnSpc>
                <a:spcPct val="100000"/>
              </a:lnSpc>
              <a:buFont typeface="Wingdings"/>
              <a:buChar char=""/>
              <a:tabLst>
                <a:tab pos="698500" algn="l"/>
              </a:tabLst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Diode-Transistor Logic </a:t>
            </a:r>
            <a:r>
              <a:rPr dirty="0" u="heavy" sz="1600" spc="-10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(DTL)</a:t>
            </a:r>
            <a:endParaRPr sz="1600">
              <a:latin typeface="Times New Roman"/>
              <a:cs typeface="Times New Roman"/>
            </a:endParaRPr>
          </a:p>
          <a:p>
            <a:pPr algn="just" marL="12700" marR="5080" indent="220345">
              <a:lnSpc>
                <a:spcPct val="97200"/>
              </a:lnSpc>
              <a:spcBef>
                <a:spcPts val="1240"/>
              </a:spcBef>
            </a:pPr>
            <a:r>
              <a:rPr dirty="0" sz="1400">
                <a:latin typeface="Times New Roman"/>
                <a:cs typeface="Times New Roman"/>
              </a:rPr>
              <a:t>If any </a:t>
            </a:r>
            <a:r>
              <a:rPr dirty="0" sz="1400" spc="-5">
                <a:latin typeface="Times New Roman"/>
                <a:cs typeface="Times New Roman"/>
              </a:rPr>
              <a:t>input </a:t>
            </a:r>
            <a:r>
              <a:rPr dirty="0" sz="1400">
                <a:latin typeface="Times New Roman"/>
                <a:cs typeface="Times New Roman"/>
              </a:rPr>
              <a:t>goes </a:t>
            </a:r>
            <a:r>
              <a:rPr dirty="0" sz="1400" spc="-5">
                <a:latin typeface="Times New Roman"/>
                <a:cs typeface="Times New Roman"/>
              </a:rPr>
              <a:t>high,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transistor saturates and</a:t>
            </a:r>
            <a:r>
              <a:rPr dirty="0" baseline="-11904" sz="2100" spc="-7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goes low,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all  inputs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low, the transistor cuts </a:t>
            </a:r>
            <a:r>
              <a:rPr dirty="0" sz="1400">
                <a:latin typeface="Times New Roman"/>
                <a:cs typeface="Times New Roman"/>
              </a:rPr>
              <a:t>off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baseline="-11904" sz="2100" spc="-7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goes high, this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NOR  gate.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866900" y="6327647"/>
            <a:ext cx="3166872" cy="19110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985772" y="6327647"/>
            <a:ext cx="2956560" cy="173888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823972" y="7975091"/>
            <a:ext cx="1295400" cy="20878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0604" y="7946516"/>
            <a:ext cx="5301615" cy="12623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58365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Fig.8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 marR="5080">
              <a:lnSpc>
                <a:spcPct val="97100"/>
              </a:lnSpc>
            </a:pPr>
            <a:r>
              <a:rPr dirty="0" sz="1400" spc="-5">
                <a:latin typeface="Times New Roman"/>
                <a:cs typeface="Times New Roman"/>
              </a:rPr>
              <a:t>The NAND </a:t>
            </a:r>
            <a:r>
              <a:rPr dirty="0" sz="1400">
                <a:latin typeface="Times New Roman"/>
                <a:cs typeface="Times New Roman"/>
              </a:rPr>
              <a:t>gate is </a:t>
            </a:r>
            <a:r>
              <a:rPr dirty="0" sz="1400" spc="-10">
                <a:latin typeface="Times New Roman"/>
                <a:cs typeface="Times New Roman"/>
              </a:rPr>
              <a:t>given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figure (9). </a:t>
            </a:r>
            <a:r>
              <a:rPr dirty="0" sz="1400">
                <a:latin typeface="Times New Roman"/>
                <a:cs typeface="Times New Roman"/>
              </a:rPr>
              <a:t>If all </a:t>
            </a:r>
            <a:r>
              <a:rPr dirty="0" sz="1400" spc="-5">
                <a:latin typeface="Times New Roman"/>
                <a:cs typeface="Times New Roman"/>
              </a:rPr>
              <a:t>inputs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high, the transistor  saturates and</a:t>
            </a:r>
            <a:r>
              <a:rPr dirty="0" baseline="-11904" sz="2100" spc="-7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goes low, </a:t>
            </a:r>
            <a:r>
              <a:rPr dirty="0" sz="1400" spc="5">
                <a:latin typeface="Times New Roman"/>
                <a:cs typeface="Times New Roman"/>
              </a:rPr>
              <a:t>if </a:t>
            </a:r>
            <a:r>
              <a:rPr dirty="0" sz="1400">
                <a:latin typeface="Times New Roman"/>
                <a:cs typeface="Times New Roman"/>
              </a:rPr>
              <a:t>any </a:t>
            </a:r>
            <a:r>
              <a:rPr dirty="0" sz="1400" spc="-5">
                <a:latin typeface="Times New Roman"/>
                <a:cs typeface="Times New Roman"/>
              </a:rPr>
              <a:t>input goes low, the base </a:t>
            </a:r>
            <a:r>
              <a:rPr dirty="0" sz="1400">
                <a:latin typeface="Times New Roman"/>
                <a:cs typeface="Times New Roman"/>
              </a:rPr>
              <a:t>current </a:t>
            </a:r>
            <a:r>
              <a:rPr dirty="0" sz="1400" spc="-5">
                <a:latin typeface="Times New Roman"/>
                <a:cs typeface="Times New Roman"/>
              </a:rPr>
              <a:t>is  diverted out through the input diode. The transistor cuts </a:t>
            </a:r>
            <a:r>
              <a:rPr dirty="0" sz="1400">
                <a:latin typeface="Times New Roman"/>
                <a:cs typeface="Times New Roman"/>
              </a:rPr>
              <a:t>off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baseline="-11904" sz="2100" spc="-7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goes  high.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3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Hussien</dc:creator>
  <dcterms:created xsi:type="dcterms:W3CDTF">2018-11-10T07:34:38Z</dcterms:created>
  <dcterms:modified xsi:type="dcterms:W3CDTF">2018-11-10T07:34:38Z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2016-11-03T00:00:00Z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2018-11-10T00:00:00Z</vt:filetime>
  </property>
</Properties>
</file>